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70" r:id="rId3"/>
    <p:sldId id="259" r:id="rId4"/>
    <p:sldId id="260" r:id="rId5"/>
    <p:sldId id="292" r:id="rId6"/>
    <p:sldId id="294" r:id="rId7"/>
    <p:sldId id="295" r:id="rId8"/>
    <p:sldId id="296" r:id="rId9"/>
    <p:sldId id="290" r:id="rId10"/>
    <p:sldId id="289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bg2">
            <a:lumMod val="95000"/>
            <a:lumOff val="5000"/>
          </a:schemeClr>
        </a:solidFill>
      </c:spPr>
    </c:sideWall>
    <c:backWall>
      <c:thickness val="0"/>
      <c:spPr>
        <a:solidFill>
          <a:schemeClr val="bg2">
            <a:lumMod val="95000"/>
            <a:lumOff val="5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гуляю с друзьями</c:v>
                </c:pt>
                <c:pt idx="1">
                  <c:v>играю в компьютер</c:v>
                </c:pt>
                <c:pt idx="2">
                  <c:v>посещаю кружки</c:v>
                </c:pt>
                <c:pt idx="3">
                  <c:v>Смотрю ТВ</c:v>
                </c:pt>
                <c:pt idx="4">
                  <c:v>Слушаю музыку</c:v>
                </c:pt>
                <c:pt idx="5">
                  <c:v>сижу ВК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30</c:v>
                </c:pt>
                <c:pt idx="2">
                  <c:v>4</c:v>
                </c:pt>
                <c:pt idx="3">
                  <c:v>17</c:v>
                </c:pt>
                <c:pt idx="4">
                  <c:v>13</c:v>
                </c:pt>
                <c:pt idx="5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гуляю с друзьями</c:v>
                </c:pt>
                <c:pt idx="1">
                  <c:v>играю в компьютер</c:v>
                </c:pt>
                <c:pt idx="2">
                  <c:v>посещаю кружки</c:v>
                </c:pt>
                <c:pt idx="3">
                  <c:v>Смотрю ТВ</c:v>
                </c:pt>
                <c:pt idx="4">
                  <c:v>Слушаю музыку</c:v>
                </c:pt>
                <c:pt idx="5">
                  <c:v>сижу ВК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гуляю с друзьями</c:v>
                </c:pt>
                <c:pt idx="1">
                  <c:v>играю в компьютер</c:v>
                </c:pt>
                <c:pt idx="2">
                  <c:v>посещаю кружки</c:v>
                </c:pt>
                <c:pt idx="3">
                  <c:v>Смотрю ТВ</c:v>
                </c:pt>
                <c:pt idx="4">
                  <c:v>Слушаю музыку</c:v>
                </c:pt>
                <c:pt idx="5">
                  <c:v>сижу ВК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368384"/>
        <c:axId val="38369920"/>
        <c:axId val="0"/>
      </c:bar3DChart>
      <c:catAx>
        <c:axId val="3836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369920"/>
        <c:crosses val="autoZero"/>
        <c:auto val="1"/>
        <c:lblAlgn val="ctr"/>
        <c:lblOffset val="100"/>
        <c:noMultiLvlLbl val="0"/>
      </c:catAx>
      <c:valAx>
        <c:axId val="38369920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8368384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Увлечение компьютером в зависимости от возраста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60027"/>
          </c:spPr>
          <c:explosion val="2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Лист1!$A$2:$A$4</c:f>
              <c:strCache>
                <c:ptCount val="3"/>
                <c:pt idx="0">
                  <c:v>11 лет</c:v>
                </c:pt>
                <c:pt idx="1">
                  <c:v>13 лет</c:v>
                </c:pt>
                <c:pt idx="2">
                  <c:v>15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14.1</c:v>
                </c:pt>
                <c:pt idx="1">
                  <c:v>25.8</c:v>
                </c:pt>
                <c:pt idx="2">
                  <c:v>33.700000000000003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000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83ECA-1146-47A9-81E5-398EC2878FB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226DE-EAE3-4F83-91A5-DA3AE94C6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58AA3-C2E9-4084-8177-2FEFF40AA0F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BCFFD-C15A-49E3-A941-1F268C16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 noChangeShapeType="1"/>
          </p:cNvSpPr>
          <p:nvPr/>
        </p:nvSpPr>
        <p:spPr bwMode="auto">
          <a:xfrm>
            <a:off x="0" y="0"/>
            <a:ext cx="1907704" cy="6858000"/>
          </a:xfrm>
          <a:prstGeom prst="rect">
            <a:avLst/>
          </a:prstGeom>
          <a:solidFill>
            <a:srgbClr val="2C76C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118448" cy="316835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Формирование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медиабезопасности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школьников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Рисунок 9" descr="TCP-IP.jpg"/>
          <p:cNvPicPr>
            <a:picLocks noChangeAspect="1"/>
          </p:cNvPicPr>
          <p:nvPr/>
        </p:nvPicPr>
        <p:blipFill>
          <a:blip r:embed="rId2" cstate="print"/>
          <a:srcRect l="10799" r="8983"/>
          <a:stretch>
            <a:fillRect/>
          </a:stretch>
        </p:blipFill>
        <p:spPr>
          <a:xfrm>
            <a:off x="2000232" y="3714752"/>
            <a:ext cx="3330168" cy="264237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Памятка умный пользователь интернета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5760640" cy="4536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Ведет себя вежливо и не обижает других</a:t>
            </a:r>
            <a:endParaRPr lang="ru-RU" sz="2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Покидают </a:t>
            </a: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нехорошие веб-сайты</a:t>
            </a:r>
            <a:endParaRPr lang="ru-RU" sz="2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Хранят </a:t>
            </a: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свой пароль в тайне</a:t>
            </a:r>
            <a:endParaRPr lang="ru-RU" sz="2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Рассказывают </a:t>
            </a: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родителям о своих проблемах и пользуются их поддержкой</a:t>
            </a:r>
            <a:endParaRPr lang="ru-RU" sz="2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Знают</a:t>
            </a: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что могут быть легко обмануты и не сообщают свои реальные имена, адреса и номера </a:t>
            </a:r>
            <a:r>
              <a:rPr lang="ru-RU" sz="2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телефонов</a:t>
            </a:r>
            <a:endParaRPr lang="ru-RU" sz="2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204864"/>
            <a:ext cx="2658929" cy="253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45170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 noChangeShapeType="1"/>
          </p:cNvSpPr>
          <p:nvPr/>
        </p:nvSpPr>
        <p:spPr bwMode="auto">
          <a:xfrm>
            <a:off x="0" y="0"/>
            <a:ext cx="1043608" cy="6858000"/>
          </a:xfrm>
          <a:prstGeom prst="rect">
            <a:avLst/>
          </a:prstGeom>
          <a:solidFill>
            <a:srgbClr val="2C76C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428728" y="714356"/>
            <a:ext cx="6972320" cy="221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342900" algn="just" fontAlgn="base"/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Тот, у кого много друзей, у кого есть любимое занятие, вряд ли окажется в </a:t>
            </a:r>
            <a:r>
              <a:rPr lang="ru-RU" sz="47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онлайн-западне</a:t>
            </a:r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  <a:p>
            <a:pPr indent="342900" algn="ctr" fontAlgn="base"/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endParaRPr lang="ru-RU" sz="28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714480" y="2928934"/>
            <a:ext cx="2971803" cy="3571900"/>
            <a:chOff x="1857356" y="3500438"/>
            <a:chExt cx="2543175" cy="3071834"/>
          </a:xfrm>
        </p:grpSpPr>
        <p:pic>
          <p:nvPicPr>
            <p:cNvPr id="5" name="Рисунок 4" descr="i (7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546" y="3500438"/>
              <a:ext cx="1754508" cy="1907074"/>
            </a:xfrm>
            <a:prstGeom prst="rect">
              <a:avLst/>
            </a:prstGeom>
          </p:spPr>
        </p:pic>
        <p:pic>
          <p:nvPicPr>
            <p:cNvPr id="7" name="Рисунок 6" descr="i (10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7356" y="5143522"/>
              <a:ext cx="2543175" cy="1428750"/>
            </a:xfrm>
            <a:prstGeom prst="rect">
              <a:avLst/>
            </a:prstGeom>
          </p:spPr>
        </p:pic>
      </p:grpSp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_s28722"/>
          <p:cNvCxnSpPr>
            <a:cxnSpLocks noChangeShapeType="1"/>
          </p:cNvCxnSpPr>
          <p:nvPr/>
        </p:nvCxnSpPr>
        <p:spPr bwMode="auto">
          <a:xfrm rot="5400000" flipH="1" flipV="1">
            <a:off x="5191762" y="1225062"/>
            <a:ext cx="539581" cy="1059025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 noChangeShapeType="1"/>
          </p:cNvSpPr>
          <p:nvPr/>
        </p:nvSpPr>
        <p:spPr bwMode="auto">
          <a:xfrm>
            <a:off x="0" y="0"/>
            <a:ext cx="357158" cy="6858000"/>
          </a:xfrm>
          <a:prstGeom prst="rect">
            <a:avLst/>
          </a:prstGeom>
          <a:solidFill>
            <a:srgbClr val="2C76C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732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8728" name="_s28728"/>
          <p:cNvCxnSpPr>
            <a:cxnSpLocks noChangeShapeType="1"/>
            <a:stCxn id="37" idx="4"/>
            <a:endCxn id="31" idx="2"/>
          </p:cNvCxnSpPr>
          <p:nvPr/>
        </p:nvCxnSpPr>
        <p:spPr bwMode="auto">
          <a:xfrm rot="10800000">
            <a:off x="3214107" y="2731508"/>
            <a:ext cx="697235" cy="3085503"/>
          </a:xfrm>
          <a:prstGeom prst="bentConnector2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727" name="_s28727"/>
          <p:cNvCxnSpPr>
            <a:cxnSpLocks noChangeShapeType="1"/>
            <a:stCxn id="36" idx="4"/>
            <a:endCxn id="31" idx="2"/>
          </p:cNvCxnSpPr>
          <p:nvPr/>
        </p:nvCxnSpPr>
        <p:spPr bwMode="auto">
          <a:xfrm rot="10800000">
            <a:off x="3214106" y="2731508"/>
            <a:ext cx="835356" cy="2067335"/>
          </a:xfrm>
          <a:prstGeom prst="bentConnector2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726" name="_s28726"/>
          <p:cNvCxnSpPr>
            <a:cxnSpLocks noChangeShapeType="1"/>
            <a:stCxn id="35" idx="4"/>
            <a:endCxn id="31" idx="2"/>
          </p:cNvCxnSpPr>
          <p:nvPr/>
        </p:nvCxnSpPr>
        <p:spPr bwMode="auto">
          <a:xfrm rot="10800000">
            <a:off x="3214107" y="2731507"/>
            <a:ext cx="697235" cy="882850"/>
          </a:xfrm>
          <a:prstGeom prst="bentConnector2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725" name="_s28725"/>
          <p:cNvCxnSpPr>
            <a:cxnSpLocks noChangeShapeType="1"/>
            <a:stCxn id="34" idx="4"/>
            <a:endCxn id="30" idx="2"/>
          </p:cNvCxnSpPr>
          <p:nvPr/>
        </p:nvCxnSpPr>
        <p:spPr bwMode="auto">
          <a:xfrm rot="10800000">
            <a:off x="1122402" y="2720727"/>
            <a:ext cx="139446" cy="2147289"/>
          </a:xfrm>
          <a:prstGeom prst="bentConnector2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724" name="_s28724"/>
          <p:cNvCxnSpPr>
            <a:cxnSpLocks noChangeShapeType="1"/>
            <a:stCxn id="33" idx="4"/>
            <a:endCxn id="30" idx="2"/>
          </p:cNvCxnSpPr>
          <p:nvPr/>
        </p:nvCxnSpPr>
        <p:spPr bwMode="auto">
          <a:xfrm rot="10800000">
            <a:off x="1122402" y="2720727"/>
            <a:ext cx="139446" cy="893631"/>
          </a:xfrm>
          <a:prstGeom prst="bentConnector2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722" name="_s28722"/>
          <p:cNvCxnSpPr>
            <a:cxnSpLocks noChangeShapeType="1"/>
            <a:stCxn id="31" idx="6"/>
            <a:endCxn id="29" idx="2"/>
          </p:cNvCxnSpPr>
          <p:nvPr/>
        </p:nvCxnSpPr>
        <p:spPr bwMode="auto">
          <a:xfrm rot="5400000" flipH="1" flipV="1">
            <a:off x="3823612" y="589863"/>
            <a:ext cx="596580" cy="1815593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_s28726"/>
          <p:cNvCxnSpPr>
            <a:cxnSpLocks noChangeShapeType="1"/>
          </p:cNvCxnSpPr>
          <p:nvPr/>
        </p:nvCxnSpPr>
        <p:spPr bwMode="auto">
          <a:xfrm rot="10800000">
            <a:off x="6444208" y="2780928"/>
            <a:ext cx="293813" cy="798501"/>
          </a:xfrm>
          <a:prstGeom prst="bentConnector2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_s28727"/>
          <p:cNvCxnSpPr>
            <a:cxnSpLocks noChangeShapeType="1"/>
          </p:cNvCxnSpPr>
          <p:nvPr/>
        </p:nvCxnSpPr>
        <p:spPr bwMode="auto">
          <a:xfrm rot="16200000" flipV="1">
            <a:off x="5383622" y="3188882"/>
            <a:ext cx="2400166" cy="308634"/>
          </a:xfrm>
          <a:prstGeom prst="bentConnector3">
            <a:avLst>
              <a:gd name="adj1" fmla="val 842"/>
            </a:avLst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721" name="_s28721"/>
          <p:cNvCxnSpPr>
            <a:cxnSpLocks noChangeShapeType="1"/>
            <a:stCxn id="30" idx="6"/>
            <a:endCxn id="29" idx="2"/>
          </p:cNvCxnSpPr>
          <p:nvPr/>
        </p:nvCxnSpPr>
        <p:spPr bwMode="auto">
          <a:xfrm rot="5400000" flipH="1" flipV="1">
            <a:off x="2777760" y="-455989"/>
            <a:ext cx="596580" cy="3907297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85720" y="142852"/>
            <a:ext cx="8715436" cy="6072230"/>
            <a:chOff x="71407" y="529209"/>
            <a:chExt cx="8929749" cy="5492079"/>
          </a:xfrm>
        </p:grpSpPr>
        <p:sp>
          <p:nvSpPr>
            <p:cNvPr id="29" name="_s28720"/>
            <p:cNvSpPr>
              <a:spLocks noChangeArrowheads="1"/>
            </p:cNvSpPr>
            <p:nvPr/>
          </p:nvSpPr>
          <p:spPr bwMode="auto">
            <a:xfrm>
              <a:off x="3059833" y="529209"/>
              <a:ext cx="3744416" cy="955576"/>
            </a:xfrm>
            <a:prstGeom prst="bevel">
              <a:avLst>
                <a:gd name="adj" fmla="val 4978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  <a:ea typeface="Times New Roman" pitchFamily="18" charset="0"/>
                </a:rPr>
                <a:t>Классификация 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  <a:ea typeface="Times New Roman" pitchFamily="18" charset="0"/>
                </a:rPr>
                <a:t>Интернет-угроз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30" name="_s28719"/>
            <p:cNvSpPr>
              <a:spLocks noChangeArrowheads="1"/>
            </p:cNvSpPr>
            <p:nvPr/>
          </p:nvSpPr>
          <p:spPr bwMode="auto">
            <a:xfrm>
              <a:off x="71407" y="2024366"/>
              <a:ext cx="1714511" cy="836422"/>
            </a:xfrm>
            <a:prstGeom prst="bevel">
              <a:avLst>
                <a:gd name="adj" fmla="val 7531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Garamond" pitchFamily="18" charset="0"/>
                  <a:ea typeface="Times New Roman" pitchFamily="18" charset="0"/>
                  <a:hlinkClick r:id="rId2" action="ppaction://hlinksldjump"/>
                </a:rPr>
                <a:t>Контентные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Garamond" pitchFamily="18" charset="0"/>
                  <a:ea typeface="Times New Roman" pitchFamily="18" charset="0"/>
                  <a:hlinkClick r:id="rId2" action="ppaction://hlinksldjump"/>
                </a:rPr>
                <a:t> риски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1" name="_s28718"/>
            <p:cNvSpPr>
              <a:spLocks noChangeArrowheads="1"/>
            </p:cNvSpPr>
            <p:nvPr/>
          </p:nvSpPr>
          <p:spPr bwMode="auto">
            <a:xfrm>
              <a:off x="2143108" y="2024366"/>
              <a:ext cx="1857388" cy="846173"/>
            </a:xfrm>
            <a:prstGeom prst="bevel">
              <a:avLst>
                <a:gd name="adj" fmla="val 7588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  <a:ea typeface="Times New Roman" pitchFamily="18" charset="0"/>
                  <a:hlinkClick r:id="rId3" action="ppaction://hlinksldjump"/>
                </a:rPr>
                <a:t>Электронн</a:t>
              </a:r>
              <a:r>
                <a:rPr lang="ru-RU" sz="1600" b="1" dirty="0" smtClean="0">
                  <a:solidFill>
                    <a:schemeClr val="bg1"/>
                  </a:solidFill>
                  <a:latin typeface="Garamond" pitchFamily="18" charset="0"/>
                  <a:ea typeface="Times New Roman" pitchFamily="18" charset="0"/>
                  <a:hlinkClick r:id="rId3" action="ppaction://hlinksldjump"/>
                </a:rPr>
                <a:t>ые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  <a:ea typeface="Times New Roman" pitchFamily="18" charset="0"/>
                  <a:hlinkClick r:id="rId3" action="ppaction://hlinksldjump"/>
                </a:rPr>
                <a:t> риски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2" name="_s28717"/>
            <p:cNvSpPr>
              <a:spLocks noChangeArrowheads="1"/>
            </p:cNvSpPr>
            <p:nvPr/>
          </p:nvSpPr>
          <p:spPr bwMode="auto">
            <a:xfrm>
              <a:off x="4214810" y="2000240"/>
              <a:ext cx="2500330" cy="786583"/>
            </a:xfrm>
            <a:prstGeom prst="bevel">
              <a:avLst>
                <a:gd name="adj" fmla="val 72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  <a:ea typeface="Times New Roman" pitchFamily="18" charset="0"/>
                  <a:hlinkClick r:id="rId4" action="ppaction://hlinksldjump"/>
                </a:rPr>
                <a:t>Коммуникационные риски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3" name="_s28716"/>
            <p:cNvSpPr>
              <a:spLocks noChangeArrowheads="1"/>
            </p:cNvSpPr>
            <p:nvPr/>
          </p:nvSpPr>
          <p:spPr bwMode="auto">
            <a:xfrm>
              <a:off x="1071538" y="3260580"/>
              <a:ext cx="1785950" cy="816920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Garamond" pitchFamily="18" charset="0"/>
                  <a:ea typeface="Times New Roman" pitchFamily="18" charset="0"/>
                </a:rPr>
                <a:t>Неэтичный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Garamond" pitchFamily="18" charset="0"/>
                  <a:ea typeface="Times New Roman" pitchFamily="18" charset="0"/>
                </a:rPr>
                <a:t>контент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4" name="_s28715"/>
            <p:cNvSpPr>
              <a:spLocks noChangeArrowheads="1"/>
            </p:cNvSpPr>
            <p:nvPr/>
          </p:nvSpPr>
          <p:spPr bwMode="auto">
            <a:xfrm>
              <a:off x="1071538" y="4429132"/>
              <a:ext cx="1785950" cy="747579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Garamond" pitchFamily="18" charset="0"/>
                  <a:ea typeface="Times New Roman" pitchFamily="18" charset="0"/>
                </a:rPr>
                <a:t>Незаконный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Garamond" pitchFamily="18" charset="0"/>
                  <a:ea typeface="Times New Roman" pitchFamily="18" charset="0"/>
                </a:rPr>
                <a:t>контент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5" name="_s28714"/>
            <p:cNvSpPr>
              <a:spLocks noChangeArrowheads="1"/>
            </p:cNvSpPr>
            <p:nvPr/>
          </p:nvSpPr>
          <p:spPr bwMode="auto">
            <a:xfrm>
              <a:off x="3786182" y="3260580"/>
              <a:ext cx="1920355" cy="816920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Garamond" pitchFamily="18" charset="0"/>
                  <a:ea typeface="Times New Roman" pitchFamily="18" charset="0"/>
                </a:rPr>
                <a:t>Вредоносные программы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6" name="_s28713"/>
            <p:cNvSpPr>
              <a:spLocks noChangeArrowheads="1"/>
            </p:cNvSpPr>
            <p:nvPr/>
          </p:nvSpPr>
          <p:spPr bwMode="auto">
            <a:xfrm>
              <a:off x="3927700" y="4467540"/>
              <a:ext cx="1989347" cy="545635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Garamond" pitchFamily="18" charset="0"/>
                  <a:ea typeface="Times New Roman" pitchFamily="18" charset="0"/>
                </a:rPr>
                <a:t>Спам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7" name="_s28712"/>
            <p:cNvSpPr>
              <a:spLocks noChangeArrowheads="1"/>
            </p:cNvSpPr>
            <p:nvPr/>
          </p:nvSpPr>
          <p:spPr bwMode="auto">
            <a:xfrm>
              <a:off x="3786182" y="5301208"/>
              <a:ext cx="2781435" cy="720080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Garamond" pitchFamily="18" charset="0"/>
                  <a:ea typeface="Times New Roman" pitchFamily="18" charset="0"/>
                </a:rPr>
                <a:t>Кибермошенничество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Garamond" pitchFamily="18" charset="0"/>
                  <a:ea typeface="Times New Roman" pitchFamily="18" charset="0"/>
                </a:rPr>
                <a:t>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8" name="_s28711"/>
            <p:cNvSpPr>
              <a:spLocks noChangeArrowheads="1"/>
            </p:cNvSpPr>
            <p:nvPr/>
          </p:nvSpPr>
          <p:spPr bwMode="auto">
            <a:xfrm>
              <a:off x="6728489" y="3260580"/>
              <a:ext cx="2019975" cy="816492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Garamond" pitchFamily="18" charset="0"/>
                  <a:ea typeface="Times New Roman" pitchFamily="18" charset="0"/>
                </a:rPr>
                <a:t>Незаконный контакт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9" name="_s28710"/>
            <p:cNvSpPr>
              <a:spLocks noChangeArrowheads="1"/>
            </p:cNvSpPr>
            <p:nvPr/>
          </p:nvSpPr>
          <p:spPr bwMode="auto">
            <a:xfrm>
              <a:off x="6732241" y="4437112"/>
              <a:ext cx="2195115" cy="621899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Garamond" pitchFamily="18" charset="0"/>
                  <a:ea typeface="Times New Roman" pitchFamily="18" charset="0"/>
                </a:rPr>
                <a:t>Киберпреследования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2" name="_s28717"/>
            <p:cNvSpPr>
              <a:spLocks noChangeArrowheads="1"/>
            </p:cNvSpPr>
            <p:nvPr/>
          </p:nvSpPr>
          <p:spPr bwMode="auto">
            <a:xfrm>
              <a:off x="6858016" y="2000240"/>
              <a:ext cx="2143140" cy="786583"/>
            </a:xfrm>
            <a:prstGeom prst="bevel">
              <a:avLst>
                <a:gd name="adj" fmla="val 72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  <a:ea typeface="Times New Roman" pitchFamily="18" charset="0"/>
                  <a:hlinkClick r:id="rId5" action="ppaction://hlinksldjump"/>
                </a:rPr>
                <a:t>Потребительские риски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</p:grpSp>
      <p:cxnSp>
        <p:nvCxnSpPr>
          <p:cNvPr id="58" name="Прямая соединительная линия 57"/>
          <p:cNvCxnSpPr/>
          <p:nvPr/>
        </p:nvCxnSpPr>
        <p:spPr>
          <a:xfrm>
            <a:off x="5072066" y="1357298"/>
            <a:ext cx="285752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42" idx="6"/>
          </p:cNvCxnSpPr>
          <p:nvPr/>
        </p:nvCxnSpPr>
        <p:spPr>
          <a:xfrm rot="16200000" flipH="1">
            <a:off x="7736456" y="1550426"/>
            <a:ext cx="411978" cy="2571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 noChangeShapeType="1"/>
          </p:cNvSpPr>
          <p:nvPr/>
        </p:nvSpPr>
        <p:spPr bwMode="auto">
          <a:xfrm>
            <a:off x="0" y="0"/>
            <a:ext cx="1043608" cy="6858000"/>
          </a:xfrm>
          <a:prstGeom prst="rect">
            <a:avLst/>
          </a:prstGeom>
          <a:solidFill>
            <a:srgbClr val="2C76C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E:\безопасность\картинки\Безымянный111.bmp"/>
          <p:cNvPicPr>
            <a:picLocks noChangeAspect="1" noChangeArrowheads="1"/>
          </p:cNvPicPr>
          <p:nvPr/>
        </p:nvPicPr>
        <p:blipFill>
          <a:blip r:embed="rId2" cstate="print"/>
          <a:srcRect l="2995" t="5901" b="2121"/>
          <a:stretch>
            <a:fillRect/>
          </a:stretch>
        </p:blipFill>
        <p:spPr bwMode="auto">
          <a:xfrm>
            <a:off x="500034" y="428604"/>
            <a:ext cx="1296144" cy="1910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70609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  <a:ea typeface="+mn-ea"/>
                <a:cs typeface="+mn-cs"/>
              </a:rPr>
              <a:t>Нежелательный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  <a:ea typeface="+mn-ea"/>
                <a:cs typeface="+mn-cs"/>
              </a:rPr>
              <a:t>контент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419046"/>
            <a:ext cx="6715172" cy="1224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48% детской аудитории Рунета не сталкивается с ресурсами нежелательного содержания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015810" y="2352870"/>
            <a:ext cx="70567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39% детей просматривали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порносайты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r="10468"/>
          <a:stretch>
            <a:fillRect/>
          </a:stretch>
        </p:blipFill>
        <p:spPr bwMode="auto">
          <a:xfrm>
            <a:off x="571472" y="2000240"/>
            <a:ext cx="1447698" cy="1616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3347864" y="3566176"/>
            <a:ext cx="576064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16% интересовались азартными играми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771800" y="2923234"/>
            <a:ext cx="61926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38% наблюдали сцены насилия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2280675" cy="1710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4572000" y="4137680"/>
            <a:ext cx="432048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14% - наркотическими веществами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5500694" y="5082334"/>
            <a:ext cx="3391786" cy="918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16% - экстремизмом или национализмом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357694"/>
            <a:ext cx="2520280" cy="1581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929198"/>
            <a:ext cx="2520279" cy="1557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85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85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85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85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3" grpId="0"/>
      <p:bldP spid="10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149080"/>
            <a:ext cx="1440160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2"/>
          <p:cNvSpPr>
            <a:spLocks noChangeArrowheads="1" noChangeShapeType="1"/>
          </p:cNvSpPr>
          <p:nvPr/>
        </p:nvSpPr>
        <p:spPr bwMode="auto">
          <a:xfrm>
            <a:off x="0" y="0"/>
            <a:ext cx="1043608" cy="6858000"/>
          </a:xfrm>
          <a:prstGeom prst="rect">
            <a:avLst/>
          </a:prstGeom>
          <a:solidFill>
            <a:srgbClr val="2C76C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266928" cy="634082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  <a:ea typeface="+mn-ea"/>
                <a:cs typeface="+mn-cs"/>
              </a:rPr>
              <a:t>Социальные сети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052736"/>
            <a:ext cx="5112568" cy="2016224"/>
          </a:xfrm>
        </p:spPr>
        <p:txBody>
          <a:bodyPr>
            <a:normAutofit fontScale="92500"/>
          </a:bodyPr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80% российских детей из числа пользователей интернета считают себя завсегдатаями социальных сетей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074" name="Picture 2" descr="E:\безопасность\картинки\0_1f177_19e24f73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2167174" cy="1733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5040" t="22909" b="26692"/>
          <a:stretch>
            <a:fillRect/>
          </a:stretch>
        </p:blipFill>
        <p:spPr bwMode="auto">
          <a:xfrm>
            <a:off x="611560" y="2708920"/>
            <a:ext cx="2713484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9592" y="3645024"/>
            <a:ext cx="1600200" cy="100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645024"/>
            <a:ext cx="2526429" cy="557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797152"/>
            <a:ext cx="1800200" cy="126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 r="6299"/>
          <a:stretch>
            <a:fillRect/>
          </a:stretch>
        </p:blipFill>
        <p:spPr bwMode="auto">
          <a:xfrm>
            <a:off x="5724128" y="2708920"/>
            <a:ext cx="1350799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581128"/>
            <a:ext cx="2304256" cy="906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 t="14568" b="21196"/>
          <a:stretch>
            <a:fillRect/>
          </a:stretch>
        </p:blipFill>
        <p:spPr bwMode="auto">
          <a:xfrm>
            <a:off x="4139952" y="5517232"/>
            <a:ext cx="2220838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2996952"/>
            <a:ext cx="1575704" cy="720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4725144"/>
            <a:ext cx="1104900" cy="742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/>
          <a:srcRect t="21675" b="17113"/>
          <a:stretch>
            <a:fillRect/>
          </a:stretch>
        </p:blipFill>
        <p:spPr bwMode="auto">
          <a:xfrm>
            <a:off x="6804248" y="5661248"/>
            <a:ext cx="2088232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9900"/>
                </a:solidFill>
              </a:rPr>
              <a:t>К</a:t>
            </a:r>
            <a:r>
              <a:rPr lang="ru-RU" altLang="ru-RU" sz="4000" smtClean="0">
                <a:solidFill>
                  <a:srgbClr val="FF9900"/>
                </a:solidFill>
              </a:rPr>
              <a:t>омпьютерная </a:t>
            </a:r>
            <a:r>
              <a:rPr lang="ru-RU" altLang="ru-RU" sz="4000" dirty="0" smtClean="0">
                <a:solidFill>
                  <a:srgbClr val="FF9900"/>
                </a:solidFill>
              </a:rPr>
              <a:t>зависимость</a:t>
            </a:r>
          </a:p>
        </p:txBody>
      </p:sp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023404"/>
              </p:ext>
            </p:extLst>
          </p:nvPr>
        </p:nvGraphicFramePr>
        <p:xfrm>
          <a:off x="251521" y="1514401"/>
          <a:ext cx="4968552" cy="4362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54357"/>
              </p:ext>
            </p:extLst>
          </p:nvPr>
        </p:nvGraphicFramePr>
        <p:xfrm>
          <a:off x="5508103" y="1772816"/>
          <a:ext cx="3405709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467544" y="1052736"/>
            <a:ext cx="7560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Как проводят свободное время подростки</a:t>
            </a:r>
          </a:p>
        </p:txBody>
      </p:sp>
    </p:spTree>
    <p:extLst>
      <p:ext uri="{BB962C8B-B14F-4D97-AF65-F5344CB8AC3E}">
        <p14:creationId xmlns:p14="http://schemas.microsoft.com/office/powerpoint/2010/main" val="21753867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4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chemeClr val="tx2"/>
                </a:solidFill>
              </a:rPr>
              <a:t>Признаки компьютерной зависимости у детей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  <p:sp>
        <p:nvSpPr>
          <p:cNvPr id="16387" name="Объект 4"/>
          <p:cNvSpPr>
            <a:spLocks noGrp="1"/>
          </p:cNvSpPr>
          <p:nvPr>
            <p:ph idx="1"/>
          </p:nvPr>
        </p:nvSpPr>
        <p:spPr>
          <a:xfrm>
            <a:off x="179388" y="764704"/>
            <a:ext cx="8856662" cy="59774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15000"/>
              </a:lnSpc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Ребенок теряет интерес к другим занятиям.</a:t>
            </a:r>
            <a:endParaRPr lang="ru-RU" altLang="ru-RU" sz="2000" b="1" dirty="0" smtClean="0"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Все свое свободное время ребенок стремится провести за компьютером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Общение с другими детьми начинает сводиться только к компьютерным играм, становится поверхностным.</a:t>
            </a:r>
            <a:endParaRPr lang="ru-RU" altLang="ru-RU" sz="2000" b="1" dirty="0" smtClean="0">
              <a:solidFill>
                <a:schemeClr val="tx2"/>
              </a:solidFill>
              <a:effectLst/>
              <a:latin typeface="Calibri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Происходит постепенная утрата контакта с родителями.</a:t>
            </a:r>
            <a:endParaRPr lang="ru-RU" altLang="ru-RU" sz="2000" b="1" dirty="0" smtClean="0">
              <a:solidFill>
                <a:schemeClr val="tx2"/>
              </a:solidFill>
              <a:effectLst/>
              <a:latin typeface="Calibri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Формально отвечает на вопросы, избегает доверительных разговоров.</a:t>
            </a:r>
            <a:endParaRPr lang="ru-RU" altLang="ru-RU" sz="2000" b="1" dirty="0" smtClean="0">
              <a:solidFill>
                <a:schemeClr val="tx2"/>
              </a:solidFill>
              <a:effectLst/>
              <a:latin typeface="Calibri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Ребенок начинает обманывать, стремится любыми способами заполучить желаемое.</a:t>
            </a:r>
            <a:endParaRPr lang="ru-RU" altLang="ru-RU" sz="2000" b="1" dirty="0" smtClean="0">
              <a:solidFill>
                <a:schemeClr val="tx2"/>
              </a:solidFill>
              <a:effectLst/>
              <a:latin typeface="Calibri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Ребенок скрывает, сколько на самом деле времени провел за компьютером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На любые ограничения, связанные с компьютером, ТВ, планшетом или телефоном реагирует нервно, сильно переживает, злится, грубит, может плакать.</a:t>
            </a:r>
            <a:endParaRPr lang="ru-RU" altLang="ru-RU" sz="2000" b="1" dirty="0" smtClean="0">
              <a:solidFill>
                <a:schemeClr val="tx2"/>
              </a:solidFill>
              <a:effectLst/>
              <a:latin typeface="Calibri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Теряет контроль над временем, проведенным за экраном.</a:t>
            </a:r>
            <a:endParaRPr lang="ru-RU" altLang="ru-RU" sz="2000" b="1" dirty="0" smtClean="0">
              <a:solidFill>
                <a:schemeClr val="tx2"/>
              </a:solidFill>
              <a:effectLst/>
              <a:latin typeface="Calibri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Ребенок приходит из школы и первым делом садится перед ТВ или включает компьютер.</a:t>
            </a:r>
            <a:endParaRPr lang="ru-RU" altLang="ru-RU" sz="2000" b="1" dirty="0" smtClean="0">
              <a:solidFill>
                <a:schemeClr val="tx2"/>
              </a:solidFill>
              <a:effectLst/>
              <a:latin typeface="Calibri" pitchFamily="34" charset="0"/>
            </a:endParaRPr>
          </a:p>
          <a:p>
            <a:pPr eaLnBrk="1" hangingPunct="1">
              <a:tabLst>
                <a:tab pos="457200" algn="l"/>
              </a:tabLst>
            </a:pPr>
            <a:endParaRPr lang="ru-RU" altLang="ru-RU" sz="2000" b="1" dirty="0" smtClean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326995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Признаки </a:t>
            </a:r>
            <a:r>
              <a:rPr lang="ru-RU" sz="3200" dirty="0">
                <a:solidFill>
                  <a:schemeClr val="tx2"/>
                </a:solidFill>
              </a:rPr>
              <a:t>ученика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зависимого от компьютерных игр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Постоянно опаздывает на уроки независимо от смены, беспричинные пропуски уроков;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Имеет неряшливый вид;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Рассеян, не слышит вопроса, отвечает невпопад;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Мотивация к обучению отсутствует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Даже на уроке стремится «залезть» в телефон;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При попытках лишить доступа к телефону и компьютеру  проявляет агрессию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59137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Признаки ученика, попавшего в ловушку деструктивных сайтов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Резкая смена поведения;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Смена приоритетов и интересов;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Несвойственная замкнутость, скрытность;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Смена круга общения, либо отсутствие общения с прежними друзьями;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Смена эмоционального состояния: нервозность, тревожность, агрессия;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Неряшливый внешний вид;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Рассеянность, отсутствие интереса к учебе, привычным занятиям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3781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153128" cy="818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350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Формирование медиабезопасности у школьников</vt:lpstr>
      <vt:lpstr>Презентация PowerPoint</vt:lpstr>
      <vt:lpstr>Нежелательный контент</vt:lpstr>
      <vt:lpstr>Социальные сети</vt:lpstr>
      <vt:lpstr>Компьютерная зависимость</vt:lpstr>
      <vt:lpstr>Признаки компьютерной зависимости у детей</vt:lpstr>
      <vt:lpstr>Признаки ученика зависимого от компьютерных игр</vt:lpstr>
      <vt:lpstr>Признаки ученика, попавшего в ловушку деструктивных сайтов</vt:lpstr>
      <vt:lpstr>Презентация PowerPoint</vt:lpstr>
      <vt:lpstr>Памятка умный пользователь интернета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Зульфия Ахметовна</cp:lastModifiedBy>
  <cp:revision>64</cp:revision>
  <dcterms:created xsi:type="dcterms:W3CDTF">2011-05-03T06:41:33Z</dcterms:created>
  <dcterms:modified xsi:type="dcterms:W3CDTF">2018-11-28T12:36:35Z</dcterms:modified>
</cp:coreProperties>
</file>