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72" r:id="rId3"/>
    <p:sldId id="267" r:id="rId4"/>
    <p:sldId id="268" r:id="rId5"/>
    <p:sldId id="269" r:id="rId6"/>
    <p:sldId id="259" r:id="rId7"/>
    <p:sldId id="260" r:id="rId8"/>
    <p:sldId id="280" r:id="rId9"/>
    <p:sldId id="281" r:id="rId10"/>
    <p:sldId id="261" r:id="rId11"/>
    <p:sldId id="262" r:id="rId12"/>
    <p:sldId id="263" r:id="rId13"/>
    <p:sldId id="264" r:id="rId14"/>
    <p:sldId id="265" r:id="rId15"/>
    <p:sldId id="266" r:id="rId16"/>
    <p:sldId id="273" r:id="rId17"/>
    <p:sldId id="276" r:id="rId18"/>
    <p:sldId id="277" r:id="rId19"/>
    <p:sldId id="278" r:id="rId20"/>
    <p:sldId id="284" r:id="rId21"/>
    <p:sldId id="279" r:id="rId22"/>
    <p:sldId id="282" r:id="rId23"/>
    <p:sldId id="290" r:id="rId24"/>
    <p:sldId id="288" r:id="rId25"/>
    <p:sldId id="287" r:id="rId26"/>
    <p:sldId id="289" r:id="rId27"/>
    <p:sldId id="283" r:id="rId28"/>
    <p:sldId id="286" r:id="rId29"/>
    <p:sldId id="270" r:id="rId30"/>
    <p:sldId id="274" r:id="rId31"/>
    <p:sldId id="275"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68" autoAdjust="0"/>
    <p:restoredTop sz="94660"/>
  </p:normalViewPr>
  <p:slideViewPr>
    <p:cSldViewPr>
      <p:cViewPr varScale="1">
        <p:scale>
          <a:sx n="46" d="100"/>
          <a:sy n="46" d="100"/>
        </p:scale>
        <p:origin x="-101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14F577-B02F-4EA0-88B2-24EF96714448}" type="datetimeFigureOut">
              <a:rPr lang="ru-RU" smtClean="0"/>
              <a:t>06.03.2015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8D6EF8-99B1-4167-90B4-4F71F7A39521}" type="slidenum">
              <a:rPr lang="ru-RU" smtClean="0"/>
              <a:t>‹#›</a:t>
            </a:fld>
            <a:endParaRPr lang="ru-RU"/>
          </a:p>
        </p:txBody>
      </p:sp>
    </p:spTree>
    <p:extLst>
      <p:ext uri="{BB962C8B-B14F-4D97-AF65-F5344CB8AC3E}">
        <p14:creationId xmlns:p14="http://schemas.microsoft.com/office/powerpoint/2010/main" val="3891514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78D6EF8-99B1-4167-90B4-4F71F7A39521}" type="slidenum">
              <a:rPr lang="ru-RU" smtClean="0"/>
              <a:t>5</a:t>
            </a:fld>
            <a:endParaRPr lang="ru-RU"/>
          </a:p>
        </p:txBody>
      </p:sp>
    </p:spTree>
    <p:extLst>
      <p:ext uri="{BB962C8B-B14F-4D97-AF65-F5344CB8AC3E}">
        <p14:creationId xmlns:p14="http://schemas.microsoft.com/office/powerpoint/2010/main" val="1154305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830CBAFA-7B74-4349-AA51-625B1A6D2A48}" type="datetimeFigureOut">
              <a:rPr lang="ru-RU" smtClean="0"/>
              <a:t>06.03.2015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7DCD670-F4EB-4D0D-B909-AD2ADD744A87}" type="slidenum">
              <a:rPr lang="ru-RU" smtClean="0"/>
              <a:t>‹#›</a:t>
            </a:fld>
            <a:endParaRPr lang="ru-RU"/>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830CBAFA-7B74-4349-AA51-625B1A6D2A48}" type="datetimeFigureOut">
              <a:rPr lang="ru-RU" smtClean="0"/>
              <a:t>06.03.2015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7DCD670-F4EB-4D0D-B909-AD2ADD744A8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830CBAFA-7B74-4349-AA51-625B1A6D2A48}" type="datetimeFigureOut">
              <a:rPr lang="ru-RU" smtClean="0"/>
              <a:t>06.03.2015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7DCD670-F4EB-4D0D-B909-AD2ADD744A87}"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830CBAFA-7B74-4349-AA51-625B1A6D2A48}" type="datetimeFigureOut">
              <a:rPr lang="ru-RU" smtClean="0"/>
              <a:t>06.03.2015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7DCD670-F4EB-4D0D-B909-AD2ADD744A87}"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30CBAFA-7B74-4349-AA51-625B1A6D2A48}" type="datetimeFigureOut">
              <a:rPr lang="ru-RU" smtClean="0"/>
              <a:t>06.03.2015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7DCD670-F4EB-4D0D-B909-AD2ADD744A87}" type="slidenum">
              <a:rPr lang="ru-RU" smtClean="0"/>
              <a:t>‹#›</a:t>
            </a:fld>
            <a:endParaRPr lang="ru-RU"/>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830CBAFA-7B74-4349-AA51-625B1A6D2A48}" type="datetimeFigureOut">
              <a:rPr lang="ru-RU" smtClean="0"/>
              <a:t>06.03.2015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7DCD670-F4EB-4D0D-B909-AD2ADD744A87}"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830CBAFA-7B74-4349-AA51-625B1A6D2A48}" type="datetimeFigureOut">
              <a:rPr lang="ru-RU" smtClean="0"/>
              <a:t>06.03.2015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7DCD670-F4EB-4D0D-B909-AD2ADD744A87}" type="slidenum">
              <a:rPr lang="ru-RU" smtClean="0"/>
              <a:t>‹#›</a:t>
            </a:fld>
            <a:endParaRPr lang="ru-RU"/>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830CBAFA-7B74-4349-AA51-625B1A6D2A48}" type="datetimeFigureOut">
              <a:rPr lang="ru-RU" smtClean="0"/>
              <a:t>06.03.2015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7DCD670-F4EB-4D0D-B909-AD2ADD744A8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0CBAFA-7B74-4349-AA51-625B1A6D2A48}" type="datetimeFigureOut">
              <a:rPr lang="ru-RU" smtClean="0"/>
              <a:t>06.03.2015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7DCD670-F4EB-4D0D-B909-AD2ADD744A8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ru-RU" smtClean="0"/>
              <a:t>Образец заголовка</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30CBAFA-7B74-4349-AA51-625B1A6D2A48}" type="datetimeFigureOut">
              <a:rPr lang="ru-RU" smtClean="0"/>
              <a:t>06.03.2015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7DCD670-F4EB-4D0D-B909-AD2ADD744A87}" type="slidenum">
              <a:rPr lang="ru-RU" smtClean="0"/>
              <a:t>‹#›</a:t>
            </a:fld>
            <a:endParaRPr lang="ru-RU"/>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ru-RU" smtClean="0"/>
              <a:t>Образец заголовка</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30CBAFA-7B74-4349-AA51-625B1A6D2A48}" type="datetimeFigureOut">
              <a:rPr lang="ru-RU" smtClean="0"/>
              <a:t>06.03.2015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7DCD670-F4EB-4D0D-B909-AD2ADD744A87}"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830CBAFA-7B74-4349-AA51-625B1A6D2A48}" type="datetimeFigureOut">
              <a:rPr lang="ru-RU" smtClean="0"/>
              <a:t>06.03.2015</a:t>
            </a:fld>
            <a:endParaRPr lang="ru-RU"/>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17DCD670-F4EB-4D0D-B909-AD2ADD744A87}" type="slidenum">
              <a:rPr lang="ru-RU" smtClean="0"/>
              <a:t>‹#›</a:t>
            </a:fld>
            <a:endParaRPr lang="ru-RU"/>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hyperlink" Target="http://hksbs.ru/zori-zdesy-tihie" TargetMode="External"/><Relationship Id="rId2" Type="http://schemas.openxmlformats.org/officeDocument/2006/relationships/image" Target="../media/image8.jpeg"/><Relationship Id="rId1" Type="http://schemas.openxmlformats.org/officeDocument/2006/relationships/slideLayout" Target="../slideLayouts/slideLayout8.xml"/><Relationship Id="rId4" Type="http://schemas.openxmlformats.org/officeDocument/2006/relationships/hyperlink" Target="http://hksbs.ru/ogity-do-rassveta"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hyperlink" Target="http://hksbs.ru/oryachiy-sneg-oman" TargetMode="External"/><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Книжная выставка</a:t>
            </a:r>
            <a:endParaRPr lang="ru-RU" dirty="0"/>
          </a:p>
        </p:txBody>
      </p:sp>
      <p:sp>
        <p:nvSpPr>
          <p:cNvPr id="3" name="Подзаголовок 2"/>
          <p:cNvSpPr>
            <a:spLocks noGrp="1"/>
          </p:cNvSpPr>
          <p:nvPr>
            <p:ph type="subTitle" idx="1"/>
          </p:nvPr>
        </p:nvSpPr>
        <p:spPr/>
        <p:txBody>
          <a:bodyPr>
            <a:normAutofit fontScale="77500" lnSpcReduction="20000"/>
          </a:bodyPr>
          <a:lstStyle/>
          <a:p>
            <a:r>
              <a:rPr lang="ru-RU" sz="6600" dirty="0" smtClean="0">
                <a:solidFill>
                  <a:srgbClr val="C00000"/>
                </a:solidFill>
                <a:latin typeface="Arial Black" pitchFamily="34" charset="0"/>
              </a:rPr>
              <a:t>Герои Отечества</a:t>
            </a:r>
            <a:endParaRPr lang="ru-RU" sz="6600" dirty="0">
              <a:solidFill>
                <a:srgbClr val="C00000"/>
              </a:solidFill>
              <a:latin typeface="Arial Black" pitchFamily="34" charset="0"/>
            </a:endParaRPr>
          </a:p>
        </p:txBody>
      </p:sp>
    </p:spTree>
    <p:extLst>
      <p:ext uri="{BB962C8B-B14F-4D97-AF65-F5344CB8AC3E}">
        <p14:creationId xmlns:p14="http://schemas.microsoft.com/office/powerpoint/2010/main" val="7491145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9392"/>
            <a:ext cx="3080321" cy="1440160"/>
          </a:xfrm>
        </p:spPr>
        <p:txBody>
          <a:bodyPr/>
          <a:lstStyle/>
          <a:p>
            <a:endParaRPr lang="ru-RU" dirty="0"/>
          </a:p>
        </p:txBody>
      </p:sp>
      <p:pic>
        <p:nvPicPr>
          <p:cNvPr id="3074" name="Picture 2" descr="C:\Documents and Settings\User\Рабочий стол\фотки\DSC02878.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4465637" y="457200"/>
            <a:ext cx="3086100" cy="4114800"/>
          </a:xfrm>
          <a:prstGeom prst="rect">
            <a:avLst/>
          </a:prstGeom>
          <a:noFill/>
          <a:extLst>
            <a:ext uri="{909E8E84-426E-40DD-AFC4-6F175D3DCCD1}">
              <a14:hiddenFill xmlns:a14="http://schemas.microsoft.com/office/drawing/2010/main">
                <a:solidFill>
                  <a:srgbClr val="FFFFFF"/>
                </a:solidFill>
              </a14:hiddenFill>
            </a:ext>
          </a:extLst>
        </p:spPr>
      </p:pic>
      <p:sp>
        <p:nvSpPr>
          <p:cNvPr id="4" name="Текст 3"/>
          <p:cNvSpPr>
            <a:spLocks noGrp="1"/>
          </p:cNvSpPr>
          <p:nvPr>
            <p:ph type="body" sz="half" idx="2"/>
          </p:nvPr>
        </p:nvSpPr>
        <p:spPr/>
        <p:txBody>
          <a:bodyPr>
            <a:normAutofit fontScale="62500" lnSpcReduction="20000"/>
          </a:bodyPr>
          <a:lstStyle/>
          <a:p>
            <a:r>
              <a:rPr lang="ru-RU" b="1" dirty="0"/>
              <a:t> </a:t>
            </a:r>
            <a:r>
              <a:rPr lang="ru-RU" b="1" u="sng" dirty="0">
                <a:solidFill>
                  <a:schemeClr val="tx2">
                    <a:lumMod val="75000"/>
                  </a:schemeClr>
                </a:solidFill>
              </a:rPr>
              <a:t>Космодемьянская Л.В., Повесть о Зое и Шуре</a:t>
            </a:r>
            <a:r>
              <a:rPr lang="ru-RU" dirty="0">
                <a:solidFill>
                  <a:schemeClr val="tx2">
                    <a:lumMod val="75000"/>
                  </a:schemeClr>
                </a:solidFill>
              </a:rPr>
              <a:t>//Путеводная звезда.-2015.-№1</a:t>
            </a:r>
          </a:p>
          <a:p>
            <a:r>
              <a:rPr lang="ru-RU" dirty="0"/>
              <a:t>          Перед вами необыкновенная книга –книга матери, Любови Тимофеевны Космодемьянской, о своих детях- дочери и сыне, которые погибли во время Великой Отечественной войны. «Повесть о Зое и Шуре» была впервые опубликована в1950году, затем многократно </a:t>
            </a:r>
            <a:r>
              <a:rPr lang="ru-RU" dirty="0" err="1"/>
              <a:t>переиздавалась.По</a:t>
            </a:r>
            <a:r>
              <a:rPr lang="ru-RU" dirty="0"/>
              <a:t> книге можно день за днем проследить жизнь Зои и Шуры Космодемьянских, узнать их интересы. думы, </a:t>
            </a:r>
            <a:r>
              <a:rPr lang="ru-RU" dirty="0" err="1"/>
              <a:t>мечты.Вам</a:t>
            </a:r>
            <a:r>
              <a:rPr lang="ru-RU" dirty="0"/>
              <a:t> будет интересно понять, как жили ваши сверстники предвоенной поры, что их интересовало, тревожило, удивляло, как складывались их отношения друг с  другом, учителями и родителями</a:t>
            </a:r>
          </a:p>
        </p:txBody>
      </p:sp>
    </p:spTree>
    <p:extLst>
      <p:ext uri="{BB962C8B-B14F-4D97-AF65-F5344CB8AC3E}">
        <p14:creationId xmlns:p14="http://schemas.microsoft.com/office/powerpoint/2010/main" val="11933520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p:txBody>
          <a:bodyPr>
            <a:normAutofit fontScale="55000" lnSpcReduction="20000"/>
          </a:bodyPr>
          <a:lstStyle/>
          <a:p>
            <a:r>
              <a:rPr lang="ru-RU" b="1" dirty="0"/>
              <a:t> </a:t>
            </a:r>
            <a:r>
              <a:rPr lang="ru-RU" dirty="0"/>
              <a:t>           </a:t>
            </a:r>
            <a:r>
              <a:rPr lang="ru-RU" u="sng" dirty="0">
                <a:hlinkClick r:id="rId3"/>
              </a:rPr>
              <a:t> </a:t>
            </a:r>
            <a:r>
              <a:rPr lang="ru-RU" u="sng" dirty="0">
                <a:hlinkClick r:id="rId4"/>
              </a:rPr>
              <a:t>Васильев, Б. А зори здесь тихие</a:t>
            </a:r>
            <a:r>
              <a:rPr lang="ru-RU" dirty="0"/>
              <a:t> / Борис Васильев  ; . - Минск : , 2010.. - С изд.: Йошкар-Ола: Марийское книжное издательство, 1982.</a:t>
            </a:r>
          </a:p>
          <a:p>
            <a:r>
              <a:rPr lang="ru-RU" dirty="0"/>
              <a:t>          Повесть Бориса Васильева «А зори здесь тихие...» - одно из самых пронзительных по своей лиричности и трагедийности произведений о Великой Отечественной войне, участником и свидетелем которой был автор. Пять девушек-зенитчиц во главе со старшиной Васковым в мае 1942 года на далеком разъезде противостоят отряду отборных немецких диверсантов-десантников - хрупкие девушки вступают в смертельную схватку с крепкими, обученными убивать мужчинами. Светлые образы девушек, их мечты и воспоминания о любимых, создают разительный контраст с нечеловеческим лицом войны, которая не пощадила их - юных, любящих, нежных. Но и через смерть они продолжают утверждать жизнь и милосердие.</a:t>
            </a:r>
          </a:p>
          <a:p>
            <a:endParaRPr lang="ru-RU" dirty="0"/>
          </a:p>
        </p:txBody>
      </p:sp>
    </p:spTree>
    <p:extLst>
      <p:ext uri="{BB962C8B-B14F-4D97-AF65-F5344CB8AC3E}">
        <p14:creationId xmlns:p14="http://schemas.microsoft.com/office/powerpoint/2010/main" val="41927305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p:txBody>
          <a:bodyPr>
            <a:normAutofit fontScale="70000" lnSpcReduction="20000"/>
          </a:bodyPr>
          <a:lstStyle/>
          <a:p>
            <a:r>
              <a:rPr lang="ru-RU" dirty="0"/>
              <a:t> </a:t>
            </a:r>
            <a:r>
              <a:rPr lang="ru-RU" dirty="0" smtClean="0"/>
              <a:t>  </a:t>
            </a:r>
            <a:r>
              <a:rPr lang="ru-RU" b="1" dirty="0" smtClean="0"/>
              <a:t>Женщины </a:t>
            </a:r>
            <a:r>
              <a:rPr lang="ru-RU" b="1" dirty="0"/>
              <a:t>–герои Советского Союза:</a:t>
            </a:r>
            <a:r>
              <a:rPr lang="ru-RU" dirty="0"/>
              <a:t> Портреты женщин-Героев Советского </a:t>
            </a:r>
            <a:r>
              <a:rPr lang="ru-RU" dirty="0" err="1"/>
              <a:t>Союза.-М:Издательство</a:t>
            </a:r>
            <a:r>
              <a:rPr lang="ru-RU" dirty="0"/>
              <a:t> Плакат,1979.-19открыток</a:t>
            </a:r>
          </a:p>
          <a:p>
            <a:r>
              <a:rPr lang="ru-RU" dirty="0"/>
              <a:t>        Массовый героизм советских женщин в годы Великой Отечественной войны –явление которому нет равных в мире. Советское государство женщины защищали от гитлеровских захватчиков, не щадя жизни, показывая чудеса храбрости, силы  </a:t>
            </a:r>
            <a:r>
              <a:rPr lang="ru-RU" dirty="0" err="1"/>
              <a:t>духа.Подвиги</a:t>
            </a:r>
            <a:r>
              <a:rPr lang="ru-RU" dirty="0"/>
              <a:t> верных дочерей Отчизны, совершенные в суровые годы войны, навсегда останутся в памяти нашего народа.</a:t>
            </a:r>
          </a:p>
        </p:txBody>
      </p:sp>
    </p:spTree>
    <p:extLst>
      <p:ext uri="{BB962C8B-B14F-4D97-AF65-F5344CB8AC3E}">
        <p14:creationId xmlns:p14="http://schemas.microsoft.com/office/powerpoint/2010/main" val="36524745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p:txBody>
          <a:bodyPr>
            <a:normAutofit fontScale="47500" lnSpcReduction="20000"/>
          </a:bodyPr>
          <a:lstStyle/>
          <a:p>
            <a:r>
              <a:rPr lang="ru-RU" b="1" dirty="0"/>
              <a:t>          </a:t>
            </a:r>
            <a:r>
              <a:rPr lang="ru-RU" b="1" u="sng" dirty="0">
                <a:hlinkClick r:id="rId3"/>
              </a:rPr>
              <a:t> Бондарев, Ю.В. Горячий снег</a:t>
            </a:r>
            <a:r>
              <a:rPr lang="ru-RU" dirty="0"/>
              <a:t> </a:t>
            </a:r>
            <a:r>
              <a:rPr lang="ru-RU" b="1" dirty="0"/>
              <a:t> </a:t>
            </a:r>
            <a:r>
              <a:rPr lang="ru-RU" dirty="0"/>
              <a:t>: роман / Юрий Бондарев ;[ </a:t>
            </a:r>
            <a:r>
              <a:rPr lang="ru-RU" dirty="0" err="1"/>
              <a:t>вступит.статья</a:t>
            </a:r>
            <a:r>
              <a:rPr lang="ru-RU" dirty="0"/>
              <a:t> </a:t>
            </a:r>
            <a:r>
              <a:rPr lang="ru-RU" dirty="0" err="1"/>
              <a:t>О.Михайлова</a:t>
            </a:r>
            <a:r>
              <a:rPr lang="ru-RU" dirty="0"/>
              <a:t>]; художник Л.</a:t>
            </a:r>
            <a:r>
              <a:rPr lang="ru-RU" dirty="0" err="1"/>
              <a:t>Дурасов</a:t>
            </a:r>
            <a:r>
              <a:rPr lang="ru-RU" dirty="0"/>
              <a:t>.-</a:t>
            </a:r>
            <a:r>
              <a:rPr lang="ru-RU" dirty="0" err="1"/>
              <a:t>М.:Детская</a:t>
            </a:r>
            <a:r>
              <a:rPr lang="ru-RU" dirty="0"/>
              <a:t> литература,2010.-457с.:ил.-(Школьная библиотека).</a:t>
            </a:r>
          </a:p>
          <a:p>
            <a:r>
              <a:rPr lang="ru-RU" dirty="0"/>
              <a:t>        Свой первый бой лейтенант, известный писатель Юрий Бондарев принял на Сталинградском фронте, переломном этапе Второй мировой войны. «Горячий снег» зимы 1942-1943 гг. вобрал в себя не только победу, но и горькую правду о войне, где «бытие становится лицом к лицу с небытием». «Горячий снег» - одно из талантливейших произведений о войне. В центре внимания автора - Сталинградская битва, в частности, прорыв танковой группировки </a:t>
            </a:r>
            <a:r>
              <a:rPr lang="ru-RU" dirty="0" err="1"/>
              <a:t>Манштейна</a:t>
            </a:r>
            <a:r>
              <a:rPr lang="ru-RU" dirty="0"/>
              <a:t>. Юрий Бондарев показывает жизнь и бои дивизии полковника Авдеева. Отражая великий героизм солдат и генералов, автор дает психологические портреты участников страшных событий  Великой отечественной войны. </a:t>
            </a:r>
            <a:br>
              <a:rPr lang="ru-RU" dirty="0"/>
            </a:br>
            <a:r>
              <a:rPr lang="ru-RU" dirty="0"/>
              <a:t/>
            </a:r>
            <a:br>
              <a:rPr lang="ru-RU" dirty="0"/>
            </a:br>
            <a:endParaRPr lang="ru-RU" dirty="0"/>
          </a:p>
        </p:txBody>
      </p:sp>
    </p:spTree>
    <p:extLst>
      <p:ext uri="{BB962C8B-B14F-4D97-AF65-F5344CB8AC3E}">
        <p14:creationId xmlns:p14="http://schemas.microsoft.com/office/powerpoint/2010/main" val="11451227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p:txBody>
          <a:bodyPr>
            <a:normAutofit fontScale="70000" lnSpcReduction="20000"/>
          </a:bodyPr>
          <a:lstStyle/>
          <a:p>
            <a:r>
              <a:rPr lang="ru-RU" b="1" dirty="0"/>
              <a:t>Полевой, Б. Повесть о настоящем человеке </a:t>
            </a:r>
            <a:r>
              <a:rPr lang="ru-RU" dirty="0"/>
              <a:t>[Текст] </a:t>
            </a:r>
            <a:r>
              <a:rPr lang="ru-RU" b="1" dirty="0"/>
              <a:t> </a:t>
            </a:r>
            <a:r>
              <a:rPr lang="ru-RU" dirty="0"/>
              <a:t> / Б. Полевой. - М.: ООО «ИПТК «</a:t>
            </a:r>
            <a:r>
              <a:rPr lang="ru-RU" dirty="0" err="1"/>
              <a:t>Логосвос</a:t>
            </a:r>
            <a:r>
              <a:rPr lang="ru-RU" dirty="0"/>
              <a:t>», 2013. - 579 с. -</a:t>
            </a:r>
          </a:p>
          <a:p>
            <a:r>
              <a:rPr lang="ru-RU" dirty="0"/>
              <a:t>      В знаменитой повести Бориса Полевого, написанной в 1946 году, рассказывается о летчике Алексее </a:t>
            </a:r>
            <a:r>
              <a:rPr lang="ru-RU" dirty="0" err="1"/>
              <a:t>Мересьеве</a:t>
            </a:r>
            <a:r>
              <a:rPr lang="ru-RU" dirty="0"/>
              <a:t>, который был тяжело ранен в бою с фашистами, потерял обе ноги, но силой воли возвратился в ряды действующих летчиков. Прототипом героя книги был реальный исторический персонаж - летчик Алексей </a:t>
            </a:r>
            <a:r>
              <a:rPr lang="ru-RU" dirty="0" err="1"/>
              <a:t>Маресьев</a:t>
            </a:r>
            <a:r>
              <a:rPr lang="ru-RU" dirty="0"/>
              <a:t> (автор изменил только одну букву в его фамилии).</a:t>
            </a:r>
          </a:p>
          <a:p>
            <a:endParaRPr lang="ru-RU" dirty="0"/>
          </a:p>
        </p:txBody>
      </p:sp>
    </p:spTree>
    <p:extLst>
      <p:ext uri="{BB962C8B-B14F-4D97-AF65-F5344CB8AC3E}">
        <p14:creationId xmlns:p14="http://schemas.microsoft.com/office/powerpoint/2010/main" val="11291285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3711575" y="792699"/>
            <a:ext cx="4594225" cy="3443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p:txBody>
          <a:bodyPr>
            <a:normAutofit fontScale="85000" lnSpcReduction="20000"/>
          </a:bodyPr>
          <a:lstStyle/>
          <a:p>
            <a:r>
              <a:rPr lang="ru-RU" dirty="0"/>
              <a:t> </a:t>
            </a:r>
            <a:r>
              <a:rPr lang="ru-RU" b="1" dirty="0"/>
              <a:t>Муса </a:t>
            </a:r>
            <a:r>
              <a:rPr lang="ru-RU" b="1" dirty="0" err="1" smtClean="0"/>
              <a:t>ГареевСтраницы</a:t>
            </a:r>
            <a:r>
              <a:rPr lang="ru-RU" b="1" dirty="0" smtClean="0"/>
              <a:t> </a:t>
            </a:r>
            <a:r>
              <a:rPr lang="ru-RU" b="1" dirty="0"/>
              <a:t>жизни и </a:t>
            </a:r>
            <a:r>
              <a:rPr lang="ru-RU" b="1" dirty="0" err="1"/>
              <a:t>подвига</a:t>
            </a:r>
            <a:r>
              <a:rPr lang="ru-RU" dirty="0" err="1"/>
              <a:t>.-Уфа:Башкирское</a:t>
            </a:r>
            <a:r>
              <a:rPr lang="ru-RU" dirty="0"/>
              <a:t> книжное издательство,1985.-108с</a:t>
            </a:r>
          </a:p>
          <a:p>
            <a:r>
              <a:rPr lang="ru-RU" dirty="0"/>
              <a:t>          В материалах, составивших эту книгу, рассказывается о славном сыне башкирского народа Мусе </a:t>
            </a:r>
            <a:r>
              <a:rPr lang="ru-RU" dirty="0" err="1"/>
              <a:t>Гайсиновиче</a:t>
            </a:r>
            <a:r>
              <a:rPr lang="ru-RU" dirty="0"/>
              <a:t> Гарееве, за подвиги в годы Великой Отечественной войны удостоенного звания дважды Героя Советского Союза.</a:t>
            </a:r>
          </a:p>
        </p:txBody>
      </p:sp>
    </p:spTree>
    <p:extLst>
      <p:ext uri="{BB962C8B-B14F-4D97-AF65-F5344CB8AC3E}">
        <p14:creationId xmlns:p14="http://schemas.microsoft.com/office/powerpoint/2010/main" val="29959956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4" name="Текст 3"/>
          <p:cNvSpPr>
            <a:spLocks noGrp="1"/>
          </p:cNvSpPr>
          <p:nvPr>
            <p:ph type="body" sz="half" idx="2"/>
          </p:nvPr>
        </p:nvSpPr>
        <p:spPr/>
        <p:txBody>
          <a:bodyPr>
            <a:noAutofit/>
          </a:bodyPr>
          <a:lstStyle/>
          <a:p>
            <a:r>
              <a:rPr lang="ru-RU" sz="800" b="1" dirty="0" smtClean="0"/>
              <a:t>     </a:t>
            </a:r>
            <a:r>
              <a:rPr lang="ru-RU" sz="800" b="1" dirty="0" err="1" smtClean="0"/>
              <a:t>Адамович,А</a:t>
            </a:r>
            <a:r>
              <a:rPr lang="ru-RU" sz="800" b="1" dirty="0" smtClean="0"/>
              <a:t>. ,Гранин, Д.  Блокадная книга // Путеводная звезда.-2007.-№5</a:t>
            </a:r>
            <a:endParaRPr lang="ru-RU" sz="800" dirty="0" smtClean="0"/>
          </a:p>
          <a:p>
            <a:r>
              <a:rPr lang="ru-RU" sz="800" b="1" dirty="0" smtClean="0"/>
              <a:t>           </a:t>
            </a:r>
            <a:r>
              <a:rPr lang="ru-RU" sz="800" dirty="0" smtClean="0"/>
              <a:t>В этой книге ничего не </a:t>
            </a:r>
            <a:r>
              <a:rPr lang="ru-RU" sz="800" dirty="0" err="1" smtClean="0"/>
              <a:t>придумано.Все</a:t>
            </a:r>
            <a:r>
              <a:rPr lang="ru-RU" sz="800" dirty="0" smtClean="0"/>
              <a:t>, что в ней рассказано, -</a:t>
            </a:r>
            <a:r>
              <a:rPr lang="ru-RU" sz="800" dirty="0" err="1" smtClean="0"/>
              <a:t>правда.Правда</a:t>
            </a:r>
            <a:r>
              <a:rPr lang="ru-RU" sz="800" dirty="0" smtClean="0"/>
              <a:t> о высоком подвиге, совершенном ленинградцами в годы Великой Отечественной войны. В том числе и детьми. К середине сентября 1941 года наступление немецких войск на Ленинград завершилось окружением города. Железные дороги, все пути были перерезаны, связь со страной прекратилась, началась </a:t>
            </a:r>
            <a:r>
              <a:rPr lang="ru-RU" sz="800" dirty="0" err="1" smtClean="0"/>
              <a:t>блокада.Немецкая</a:t>
            </a:r>
            <a:r>
              <a:rPr lang="ru-RU" sz="800" dirty="0" smtClean="0"/>
              <a:t> артиллерия обстреливала улицы, дома, самолеты ежедневно бомбили </a:t>
            </a:r>
            <a:r>
              <a:rPr lang="ru-RU" sz="800" dirty="0" err="1" smtClean="0"/>
              <a:t>гяд.Прекратился</a:t>
            </a:r>
            <a:r>
              <a:rPr lang="ru-RU" sz="800" dirty="0" smtClean="0"/>
              <a:t> подвоз продуктов, отключалось электричество, а значит, перестал работать </a:t>
            </a:r>
            <a:r>
              <a:rPr lang="ru-RU" sz="800" dirty="0" err="1" smtClean="0"/>
              <a:t>водопровод.За</a:t>
            </a:r>
            <a:r>
              <a:rPr lang="ru-RU" sz="800" dirty="0" smtClean="0"/>
              <a:t> водой стали ходить на Неву, на </a:t>
            </a:r>
            <a:r>
              <a:rPr lang="ru-RU" sz="800" dirty="0" err="1" smtClean="0"/>
              <a:t>Фонтанку.Зима</a:t>
            </a:r>
            <a:r>
              <a:rPr lang="ru-RU" sz="800" dirty="0" smtClean="0"/>
              <a:t> наступила морозная – 30-35 </a:t>
            </a:r>
            <a:r>
              <a:rPr lang="ru-RU" sz="800" dirty="0" err="1" smtClean="0"/>
              <a:t>градусов.Стены</a:t>
            </a:r>
            <a:r>
              <a:rPr lang="ru-RU" sz="800" dirty="0" smtClean="0"/>
              <a:t> комнат обрастали </a:t>
            </a:r>
            <a:r>
              <a:rPr lang="ru-RU" sz="800" dirty="0" err="1" smtClean="0"/>
              <a:t>льдом.Продукты</a:t>
            </a:r>
            <a:r>
              <a:rPr lang="ru-RU" sz="800" dirty="0" smtClean="0"/>
              <a:t>  отпускали по </a:t>
            </a:r>
            <a:r>
              <a:rPr lang="ru-RU" sz="800" dirty="0" err="1" smtClean="0"/>
              <a:t>карточкам.Норму</a:t>
            </a:r>
            <a:r>
              <a:rPr lang="ru-RU" sz="800" dirty="0" smtClean="0"/>
              <a:t> все время </a:t>
            </a:r>
            <a:r>
              <a:rPr lang="ru-RU" sz="800" dirty="0" err="1" smtClean="0"/>
              <a:t>сокращали.Работающим</a:t>
            </a:r>
            <a:r>
              <a:rPr lang="ru-RU" sz="800" dirty="0" smtClean="0"/>
              <a:t> давали 400, потом 300 граммов хлеба. Служащим, детям –по 150 граммов, маленький кусочек. Ни мяса, ни сахара, ни картошки. В этих условиях горожане продолжали работать, на заводах изготавливали мины, снаряды для фронта, ремонтировали танки, орудия. Голод </a:t>
            </a:r>
            <a:r>
              <a:rPr lang="ru-RU" sz="800" dirty="0" err="1" smtClean="0"/>
              <a:t>нарастал.Люди</a:t>
            </a:r>
            <a:r>
              <a:rPr lang="ru-RU" sz="800" dirty="0" smtClean="0"/>
              <a:t> умирали. Однако город не сдавался, не поднял белый флаг… Читайте эту книгу о мужестве и стойкости </a:t>
            </a:r>
            <a:r>
              <a:rPr lang="ru-RU" sz="800" dirty="0" err="1" smtClean="0"/>
              <a:t>ленинградцев.Будем</a:t>
            </a:r>
            <a:r>
              <a:rPr lang="ru-RU" sz="800" dirty="0" smtClean="0"/>
              <a:t> помнить вечно их подвиг!</a:t>
            </a:r>
          </a:p>
          <a:p>
            <a:r>
              <a:rPr lang="ru-RU" sz="800" dirty="0" smtClean="0"/>
              <a:t>        </a:t>
            </a:r>
            <a:endParaRPr lang="ru-RU" sz="800"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63726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fontScale="92500" lnSpcReduction="20000"/>
          </a:bodyPr>
          <a:lstStyle/>
          <a:p>
            <a:r>
              <a:rPr lang="ru-RU" dirty="0"/>
              <a:t> </a:t>
            </a:r>
            <a:r>
              <a:rPr lang="ru-RU" b="1" dirty="0"/>
              <a:t>Бондарев, Ю.  Батальоны просят огня</a:t>
            </a:r>
            <a:r>
              <a:rPr lang="ru-RU" dirty="0"/>
              <a:t>: Повесть // Путеводная звезда.-2010.-№12</a:t>
            </a:r>
          </a:p>
          <a:p>
            <a:r>
              <a:rPr lang="ru-RU" dirty="0"/>
              <a:t>          В 1943 году, когда штурмовали Киев и шла отчаянная  битва за плацдарм на правом берегу Днепра,  автор  со своими орудиями, тоже сражался за него. Вот об этом  и рассказывает повесть «Батальоны просят огня»</a:t>
            </a: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66922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lnSpcReduction="10000"/>
          </a:bodyPr>
          <a:lstStyle/>
          <a:p>
            <a:r>
              <a:rPr lang="ru-RU" b="1" dirty="0"/>
              <a:t> </a:t>
            </a:r>
            <a:r>
              <a:rPr lang="ru-RU" b="1" dirty="0" err="1"/>
              <a:t>Быков,В.В</a:t>
            </a:r>
            <a:r>
              <a:rPr lang="ru-RU" b="1" dirty="0"/>
              <a:t>. </a:t>
            </a:r>
            <a:r>
              <a:rPr lang="ru-RU" b="1" dirty="0" err="1"/>
              <a:t>Сотников:Повесть</a:t>
            </a:r>
            <a:r>
              <a:rPr lang="ru-RU" dirty="0"/>
              <a:t>.- М: Детская литература,1982.-175с.,ил.(Школьная </a:t>
            </a:r>
            <a:r>
              <a:rPr lang="ru-RU" dirty="0" err="1"/>
              <a:t>билиотека</a:t>
            </a:r>
            <a:r>
              <a:rPr lang="ru-RU" dirty="0"/>
              <a:t>).</a:t>
            </a:r>
          </a:p>
          <a:p>
            <a:r>
              <a:rPr lang="ru-RU" dirty="0"/>
              <a:t>          В своей повести писатель решает сложные проблемы: отношение человека к войне, верность долгу, Родине.</a:t>
            </a:r>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12162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fontScale="62500" lnSpcReduction="20000"/>
          </a:bodyPr>
          <a:lstStyle/>
          <a:p>
            <a:r>
              <a:rPr lang="ru-RU" b="1" dirty="0" err="1"/>
              <a:t>Васильев,Б.Л</a:t>
            </a:r>
            <a:r>
              <a:rPr lang="ru-RU" b="1" dirty="0"/>
              <a:t>.  В списках не значился</a:t>
            </a:r>
            <a:r>
              <a:rPr lang="ru-RU" dirty="0"/>
              <a:t>: Роман.-Переиздание.-Барнаул: Алт.кн.изд-во,1985.-216с.-(«Школьная библиотека»)</a:t>
            </a:r>
          </a:p>
          <a:p>
            <a:r>
              <a:rPr lang="ru-RU" dirty="0"/>
              <a:t>          Роман  « В списках не значился»-  взволнованное и патетическое повествование о подвиге одного из защитников Брестской крепости. Роман Васильева также имеет документальную основу – писатель рассказал в эпилоге, из каких реальных брестских  впечатлений возник замысел книги. Но реальные впечатления  лишь фундамент романа. Быль здесь тесно переплелась с народной легендой о герое, имя которого –Николай и воинское звание- лейтенант, фамилия же осталась неизвестной.</a:t>
            </a:r>
          </a:p>
          <a:p>
            <a:r>
              <a:rPr lang="ru-RU" dirty="0"/>
              <a:t>          </a:t>
            </a:r>
          </a:p>
          <a:p>
            <a:r>
              <a:rPr lang="ru-RU" dirty="0"/>
              <a:t>     </a:t>
            </a:r>
          </a:p>
          <a:p>
            <a:endParaRPr lang="ru-RU" dirty="0"/>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97701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solidFill>
                  <a:srgbClr val="FF0000"/>
                </a:solidFill>
              </a:rPr>
              <a:t>Герои Отечества</a:t>
            </a:r>
            <a:endParaRPr lang="ru-RU" sz="3200" dirty="0">
              <a:solidFill>
                <a:srgbClr val="FF0000"/>
              </a:solidFill>
            </a:endParaRPr>
          </a:p>
        </p:txBody>
      </p:sp>
      <p:pic>
        <p:nvPicPr>
          <p:cNvPr id="5"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a:xfrm>
            <a:off x="611560" y="476672"/>
            <a:ext cx="3033697" cy="4114800"/>
          </a:xfrm>
        </p:spPr>
        <p:txBody>
          <a:bodyPr/>
          <a:lstStyle/>
          <a:p>
            <a:r>
              <a:rPr lang="ru-RU" dirty="0" smtClean="0">
                <a:solidFill>
                  <a:schemeClr val="tx2">
                    <a:lumMod val="50000"/>
                  </a:schemeClr>
                </a:solidFill>
              </a:rPr>
              <a:t>Книжная выставка  к 70-летию Победы в Великой Отечественной войне 1941-1945г.</a:t>
            </a:r>
            <a:endParaRPr lang="ru-RU" dirty="0">
              <a:solidFill>
                <a:schemeClr val="tx2">
                  <a:lumMod val="50000"/>
                </a:schemeClr>
              </a:solidFill>
            </a:endParaRPr>
          </a:p>
        </p:txBody>
      </p:sp>
    </p:spTree>
    <p:extLst>
      <p:ext uri="{BB962C8B-B14F-4D97-AF65-F5344CB8AC3E}">
        <p14:creationId xmlns:p14="http://schemas.microsoft.com/office/powerpoint/2010/main" val="39413800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fontScale="55000" lnSpcReduction="20000"/>
          </a:bodyPr>
          <a:lstStyle/>
          <a:p>
            <a:r>
              <a:rPr lang="ru-RU" b="1" dirty="0" smtClean="0"/>
              <a:t>       </a:t>
            </a:r>
            <a:r>
              <a:rPr lang="ru-RU" b="1" dirty="0" err="1"/>
              <a:t>Некрасов,В</a:t>
            </a:r>
            <a:r>
              <a:rPr lang="ru-RU" b="1" dirty="0"/>
              <a:t>.  В окопах </a:t>
            </a:r>
            <a:r>
              <a:rPr lang="ru-RU" b="1" dirty="0" err="1"/>
              <a:t>Сталинграда:Роман</a:t>
            </a:r>
            <a:r>
              <a:rPr lang="ru-RU" dirty="0"/>
              <a:t>// «Путеводная звезда.-2013.-№ 2,3</a:t>
            </a:r>
          </a:p>
          <a:p>
            <a:r>
              <a:rPr lang="ru-RU" dirty="0"/>
              <a:t>         Война- это не только сиюминутный подвиг. Это нередко тяжелая, долгая , однообразная, изнурительная работа, которую, несмотря ни на что, надо выполнять. Одним из  крупнейших сражений этой Второй мировой войны была Сталинградская битва за город на Волге, который ныне называется Волгоград. Она переломила ход войны. Бились за каждый дом, за каждый кусочек земли. Это было самое великое сражение в истории человечества.</a:t>
            </a:r>
          </a:p>
          <a:p>
            <a:r>
              <a:rPr lang="ru-RU" dirty="0"/>
              <a:t>         Двести дней и двести ночей шла битва миров, два с половиной миллиона погибших с обеих сторон. Помнит подвиг каждого Родина-мать. Автор этой книги, которую вы держите перед собой, Виктор Некрасов, воевал в Сталинграде. Его «окопы» - это непридуманная  правда жизни людей во время войны. </a:t>
            </a:r>
          </a:p>
        </p:txBody>
      </p:sp>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52050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lnSpcReduction="10000"/>
          </a:bodyPr>
          <a:lstStyle/>
          <a:p>
            <a:r>
              <a:rPr lang="ru-RU" dirty="0"/>
              <a:t> </a:t>
            </a:r>
            <a:r>
              <a:rPr lang="ru-RU" dirty="0" smtClean="0"/>
              <a:t>   </a:t>
            </a:r>
            <a:r>
              <a:rPr lang="ru-RU" b="1" dirty="0" smtClean="0"/>
              <a:t>Казакевич</a:t>
            </a:r>
            <a:r>
              <a:rPr lang="ru-RU" b="1" dirty="0"/>
              <a:t>, Э.Г.  </a:t>
            </a:r>
            <a:r>
              <a:rPr lang="ru-RU" b="1" dirty="0" err="1"/>
              <a:t>Звезда:Повесть</a:t>
            </a:r>
            <a:r>
              <a:rPr lang="ru-RU" b="1" dirty="0"/>
              <a:t> </a:t>
            </a:r>
            <a:r>
              <a:rPr lang="ru-RU" dirty="0"/>
              <a:t>.-М: Детская литература,2005.-124с.,Ил.-(Школьная библиотека)</a:t>
            </a:r>
          </a:p>
          <a:p>
            <a:r>
              <a:rPr lang="ru-RU" dirty="0"/>
              <a:t>          Лирическая повесть о жестоких буднях войны, о тяжелой и самоотверженной службе армейских разведчиков.</a:t>
            </a:r>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37696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fontScale="77500" lnSpcReduction="20000"/>
          </a:bodyPr>
          <a:lstStyle/>
          <a:p>
            <a:r>
              <a:rPr lang="ru-RU" b="1" dirty="0" smtClean="0"/>
              <a:t>      </a:t>
            </a:r>
            <a:r>
              <a:rPr lang="ru-RU" b="1" dirty="0" err="1" smtClean="0"/>
              <a:t>Гибадуллин,Б.Г.и</a:t>
            </a:r>
            <a:r>
              <a:rPr lang="ru-RU" b="1" dirty="0" smtClean="0"/>
              <a:t> </a:t>
            </a:r>
            <a:r>
              <a:rPr lang="ru-RU" b="1" dirty="0"/>
              <a:t>др. Подвиги воинов Башкирии на фронтах Великой Отечественной </a:t>
            </a:r>
            <a:r>
              <a:rPr lang="ru-RU" b="1" dirty="0" err="1"/>
              <a:t>войны.-</a:t>
            </a:r>
            <a:r>
              <a:rPr lang="ru-RU" dirty="0" err="1"/>
              <a:t>Уфа:Башкирское</a:t>
            </a:r>
            <a:r>
              <a:rPr lang="ru-RU" dirty="0"/>
              <a:t>  книжное издательство,1985.-104с</a:t>
            </a:r>
          </a:p>
          <a:p>
            <a:r>
              <a:rPr lang="ru-RU" dirty="0"/>
              <a:t> </a:t>
            </a:r>
          </a:p>
          <a:p>
            <a:r>
              <a:rPr lang="ru-RU" dirty="0"/>
              <a:t>        Книга о боевых подвигах воинов Башкирии на фронтах Великой Отечественной войны, военно- организационной работе партийных и советских органов Башкирской АССР по мобилизации всех сил и ресурсов на отпор врагу.</a:t>
            </a:r>
          </a:p>
          <a:p>
            <a:endParaRPr lang="ru-RU" dirty="0"/>
          </a:p>
        </p:txBody>
      </p:sp>
      <p:pic>
        <p:nvPicPr>
          <p:cNvPr id="717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51910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fontScale="92500" lnSpcReduction="20000"/>
          </a:bodyPr>
          <a:lstStyle/>
          <a:p>
            <a:r>
              <a:rPr lang="ru-RU" b="1" dirty="0"/>
              <a:t> Насыров, Р.Х. Откуда ты родом, Матросов?</a:t>
            </a:r>
            <a:r>
              <a:rPr lang="ru-RU" dirty="0"/>
              <a:t> –Уфа: Китап,1994.-176с</a:t>
            </a:r>
          </a:p>
          <a:p>
            <a:r>
              <a:rPr lang="ru-RU" dirty="0"/>
              <a:t> </a:t>
            </a:r>
          </a:p>
          <a:p>
            <a:r>
              <a:rPr lang="ru-RU" dirty="0"/>
              <a:t>            Автор в своей книге ставит задачу выяснить неизвестные до сих пор страницы биографии Героя Советского Союза  </a:t>
            </a:r>
            <a:r>
              <a:rPr lang="ru-RU" dirty="0" err="1"/>
              <a:t>А.М.Матросова</a:t>
            </a:r>
            <a:r>
              <a:rPr lang="ru-RU" dirty="0"/>
              <a:t> и в результате кропотливой поисковой работы приходит к неожиданным выводам.</a:t>
            </a:r>
          </a:p>
        </p:txBody>
      </p:sp>
      <p:pic>
        <p:nvPicPr>
          <p:cNvPr id="1027"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36018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fontScale="77500" lnSpcReduction="20000"/>
          </a:bodyPr>
          <a:lstStyle/>
          <a:p>
            <a:r>
              <a:rPr lang="ru-RU" dirty="0" smtClean="0"/>
              <a:t>  </a:t>
            </a:r>
            <a:r>
              <a:rPr lang="ru-RU" b="1" dirty="0" err="1"/>
              <a:t>Лукманов,Р.С</a:t>
            </a:r>
            <a:r>
              <a:rPr lang="ru-RU" b="1" dirty="0"/>
              <a:t>. На защиту Родины</a:t>
            </a:r>
            <a:r>
              <a:rPr lang="ru-RU" dirty="0"/>
              <a:t>: Документальное произведение.- ГУП РБ «Учалинская  городская типография»,2005.-308с   </a:t>
            </a:r>
          </a:p>
          <a:p>
            <a:r>
              <a:rPr lang="ru-RU" dirty="0"/>
              <a:t>            Книга </a:t>
            </a:r>
            <a:r>
              <a:rPr lang="ru-RU" dirty="0" err="1"/>
              <a:t>Расиха</a:t>
            </a:r>
            <a:r>
              <a:rPr lang="ru-RU" dirty="0"/>
              <a:t> </a:t>
            </a:r>
            <a:r>
              <a:rPr lang="ru-RU" dirty="0" err="1"/>
              <a:t>Салаховича</a:t>
            </a:r>
            <a:r>
              <a:rPr lang="ru-RU" dirty="0"/>
              <a:t> </a:t>
            </a:r>
            <a:r>
              <a:rPr lang="ru-RU" dirty="0" err="1"/>
              <a:t>Лукманова</a:t>
            </a:r>
            <a:r>
              <a:rPr lang="ru-RU" dirty="0"/>
              <a:t> – дань глубокого уважения и благодарности фронтовикам и ветеранам тыла, всем, кто своим ратным подвигом и неустанным трудом приближал победный Май сорок пятого. Пусть их жизнь и дела навсегда останутся в светлой памяти потомков!</a:t>
            </a:r>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70887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4" name="Текст 3"/>
          <p:cNvSpPr>
            <a:spLocks noGrp="1"/>
          </p:cNvSpPr>
          <p:nvPr>
            <p:ph type="body" sz="half" idx="2"/>
          </p:nvPr>
        </p:nvSpPr>
        <p:spPr/>
        <p:txBody>
          <a:bodyPr>
            <a:normAutofit fontScale="62500" lnSpcReduction="20000"/>
          </a:bodyPr>
          <a:lstStyle/>
          <a:p>
            <a:r>
              <a:rPr lang="ru-RU" dirty="0" smtClean="0"/>
              <a:t>         </a:t>
            </a:r>
            <a:r>
              <a:rPr lang="ru-RU" b="1" dirty="0" err="1"/>
              <a:t>Лукманов</a:t>
            </a:r>
            <a:r>
              <a:rPr lang="ru-RU" b="1" dirty="0"/>
              <a:t>, Р,С. </a:t>
            </a:r>
            <a:r>
              <a:rPr lang="ru-RU" b="1" dirty="0" err="1"/>
              <a:t>Выжили.Выстояли.Победили</a:t>
            </a:r>
            <a:r>
              <a:rPr lang="ru-RU" b="1" dirty="0"/>
              <a:t>:</a:t>
            </a:r>
            <a:r>
              <a:rPr lang="ru-RU" dirty="0"/>
              <a:t> Документальное произведение.- ГУП РБ «Учалинская  городская  типография», 2005.-332с</a:t>
            </a:r>
          </a:p>
          <a:p>
            <a:r>
              <a:rPr lang="ru-RU" dirty="0"/>
              <a:t>            Выжили. Выстояли Победили…Эти простые на первый взгляд слова заключают в себя не только массовый героизм миллионов советских граждан в боевых действиях на фронтах и в партизанских отрядах. Это и самоотверженный, напряженный труд народов нашей страны  ради достижения единственной, но великой цели – победы над врагом, над фашизмом и силами зла. Это и </a:t>
            </a:r>
            <a:r>
              <a:rPr lang="ru-RU" dirty="0" err="1"/>
              <a:t>напряженнейшая</a:t>
            </a:r>
            <a:r>
              <a:rPr lang="ru-RU" dirty="0"/>
              <a:t>, многогранная созидательная деятельность по восстановлению разрушенного и разоренного народного хозяйства, дальнейшему развитию науки, культуры, народного образования, искусства</a:t>
            </a: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18609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fontScale="55000" lnSpcReduction="20000"/>
          </a:bodyPr>
          <a:lstStyle/>
          <a:p>
            <a:r>
              <a:rPr lang="ru-RU" b="1" dirty="0" smtClean="0"/>
              <a:t>    </a:t>
            </a:r>
            <a:r>
              <a:rPr lang="ru-RU" b="1" dirty="0"/>
              <a:t>Память сердца:  Документально-публицистический сборник</a:t>
            </a:r>
            <a:r>
              <a:rPr lang="ru-RU" dirty="0"/>
              <a:t>/Авторы: Аниса </a:t>
            </a:r>
            <a:r>
              <a:rPr lang="ru-RU" dirty="0" err="1"/>
              <a:t>Янбаева</a:t>
            </a:r>
            <a:r>
              <a:rPr lang="ru-RU" dirty="0"/>
              <a:t> </a:t>
            </a:r>
            <a:r>
              <a:rPr lang="ru-RU" dirty="0" err="1"/>
              <a:t>Ильфат</a:t>
            </a:r>
            <a:r>
              <a:rPr lang="ru-RU" dirty="0"/>
              <a:t>  </a:t>
            </a:r>
            <a:r>
              <a:rPr lang="ru-RU" dirty="0" err="1"/>
              <a:t>Янбаев</a:t>
            </a:r>
            <a:r>
              <a:rPr lang="ru-RU" dirty="0"/>
              <a:t>.- ГУП РБ «Учалинская городская типография»,2010.-246с.</a:t>
            </a:r>
          </a:p>
          <a:p>
            <a:r>
              <a:rPr lang="ru-RU" dirty="0"/>
              <a:t>             В годы Великой Отечественной войны Учалинский район отправил на защиту Родины 13437 человек. Из них живыми вернулись домой 6652 </a:t>
            </a:r>
            <a:r>
              <a:rPr lang="ru-RU" dirty="0" err="1"/>
              <a:t>учалинца.Шестеро</a:t>
            </a:r>
            <a:r>
              <a:rPr lang="ru-RU" dirty="0"/>
              <a:t> посланцев Учалинской земли удостоились звания Героя Советского Союза, трое наших земляков стали Кавалерами Ордена Славы, более пяти тысяч солдат награждены орденами и медалями.</a:t>
            </a:r>
          </a:p>
          <a:p>
            <a:r>
              <a:rPr lang="ru-RU" dirty="0"/>
              <a:t>           Почти каждая учалинская земля потеряла на той войне близких и дорогих людей, ведь более 9 тысяч наших земляков не вернулись с полей сражений. Это – наша общая боль, которая объединяет нас и спустя десятилетия.</a:t>
            </a:r>
          </a:p>
          <a:p>
            <a:r>
              <a:rPr lang="ru-RU" dirty="0"/>
              <a:t> </a:t>
            </a: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09818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fontScale="40000" lnSpcReduction="20000"/>
          </a:bodyPr>
          <a:lstStyle/>
          <a:p>
            <a:r>
              <a:rPr lang="ru-RU" b="1" dirty="0" smtClean="0"/>
              <a:t>         </a:t>
            </a:r>
            <a:r>
              <a:rPr lang="ru-RU" b="1" dirty="0" err="1"/>
              <a:t>Маркова,В</a:t>
            </a:r>
            <a:r>
              <a:rPr lang="ru-RU" b="1" dirty="0"/>
              <a:t>.  Земной поклон вам, ветераны</a:t>
            </a:r>
            <a:r>
              <a:rPr lang="ru-RU" dirty="0"/>
              <a:t>.- Учалы.-2004.-112с</a:t>
            </a:r>
          </a:p>
          <a:p>
            <a:r>
              <a:rPr lang="ru-RU" dirty="0"/>
              <a:t>          Великая Отечественная война 1941-1945 годов оставила неизгладимый след в истории нашей Родины.1418 дней и ночей шла самая кровопролитная битва советского народа  и его вооруженных сил за свободу и независимость. Война потребовала от людей огромного физического и духовного напряжения сил как на фронте, так и в тылу. Жертвы были большие: в боях с фашизмом пали более 20 миллионов человек – представителей многонационального народа Союза Советских Социалистических Республик…</a:t>
            </a:r>
          </a:p>
          <a:p>
            <a:r>
              <a:rPr lang="ru-RU" dirty="0"/>
              <a:t>          Только из Учалинского района на фронт ушли 13437 наших земляков, на полях сражений остались 9785 человек, то есть более 70 процентов ушедших на войну отдали свои жизни ради счастья   своих детей, внуков, будущих поколений. Мы знаем о подвигах </a:t>
            </a:r>
            <a:r>
              <a:rPr lang="ru-RU" dirty="0" err="1"/>
              <a:t>учалинцев</a:t>
            </a:r>
            <a:r>
              <a:rPr lang="ru-RU" dirty="0"/>
              <a:t>  в боях, мы знаем о павших- их имена начертаны на памятниках и обелисках, память о них для нас священна.</a:t>
            </a:r>
          </a:p>
          <a:p>
            <a:r>
              <a:rPr lang="ru-RU" dirty="0"/>
              <a:t>         Предлагаемый сборник стихов известной Учалинской поэтессы Валентины Марковой пронизан глубоким чувством любви и памяти к солдатам войны, к тем, кто погиб в боях  и к тем,  кто вернулся с Победой, а также с гордостью и восхищением к труженикам тыла.</a:t>
            </a:r>
          </a:p>
          <a:p>
            <a:r>
              <a:rPr lang="ru-RU" dirty="0"/>
              <a:t>        </a:t>
            </a:r>
          </a:p>
          <a:p>
            <a:r>
              <a:rPr lang="ru-RU" dirty="0"/>
              <a:t> </a:t>
            </a:r>
          </a:p>
        </p:txBody>
      </p:sp>
      <p:pic>
        <p:nvPicPr>
          <p:cNvPr id="819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9992" y="476672"/>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97175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620688"/>
            <a:ext cx="6552728"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82881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15616" y="1052736"/>
            <a:ext cx="7128792" cy="4031873"/>
          </a:xfrm>
          <a:prstGeom prst="rect">
            <a:avLst/>
          </a:prstGeom>
        </p:spPr>
        <p:txBody>
          <a:bodyPr wrap="square">
            <a:spAutoFit/>
          </a:bodyPr>
          <a:lstStyle/>
          <a:p>
            <a:r>
              <a:rPr lang="ru-RU" dirty="0" smtClean="0"/>
              <a:t>          </a:t>
            </a:r>
            <a:r>
              <a:rPr lang="ru-RU" sz="3200" dirty="0" smtClean="0">
                <a:solidFill>
                  <a:srgbClr val="C00000"/>
                </a:solidFill>
              </a:rPr>
              <a:t>Вечная </a:t>
            </a:r>
            <a:r>
              <a:rPr lang="ru-RU" sz="3200" dirty="0">
                <a:solidFill>
                  <a:srgbClr val="C00000"/>
                </a:solidFill>
              </a:rPr>
              <a:t>слава героям !</a:t>
            </a:r>
          </a:p>
          <a:p>
            <a:r>
              <a:rPr lang="ru-RU" sz="3200" dirty="0">
                <a:solidFill>
                  <a:srgbClr val="C00000"/>
                </a:solidFill>
              </a:rPr>
              <a:t>      Вечная  слава!.....</a:t>
            </a:r>
          </a:p>
          <a:p>
            <a:r>
              <a:rPr lang="ru-RU" sz="3200" dirty="0">
                <a:solidFill>
                  <a:srgbClr val="C00000"/>
                </a:solidFill>
              </a:rPr>
              <a:t>      Вечная слава!!!</a:t>
            </a:r>
          </a:p>
          <a:p>
            <a:r>
              <a:rPr lang="ru-RU" sz="3200" dirty="0">
                <a:solidFill>
                  <a:srgbClr val="C00000"/>
                </a:solidFill>
              </a:rPr>
              <a:t>      Вспомним  всех поименно,</a:t>
            </a:r>
          </a:p>
          <a:p>
            <a:r>
              <a:rPr lang="ru-RU" sz="3200" dirty="0">
                <a:solidFill>
                  <a:srgbClr val="C00000"/>
                </a:solidFill>
              </a:rPr>
              <a:t>      Горем вспомним своим…</a:t>
            </a:r>
          </a:p>
          <a:p>
            <a:r>
              <a:rPr lang="ru-RU" sz="3200" dirty="0">
                <a:solidFill>
                  <a:srgbClr val="C00000"/>
                </a:solidFill>
              </a:rPr>
              <a:t>      Это нужно –не мертвым!</a:t>
            </a:r>
          </a:p>
          <a:p>
            <a:r>
              <a:rPr lang="ru-RU" sz="3200" dirty="0">
                <a:solidFill>
                  <a:srgbClr val="C00000"/>
                </a:solidFill>
              </a:rPr>
              <a:t>      Это надо живым!</a:t>
            </a:r>
          </a:p>
          <a:p>
            <a:r>
              <a:rPr lang="ru-RU" sz="3200" dirty="0">
                <a:solidFill>
                  <a:srgbClr val="C00000"/>
                </a:solidFill>
              </a:rPr>
              <a:t>                         </a:t>
            </a:r>
            <a:r>
              <a:rPr lang="ru-RU" sz="2000" dirty="0" err="1">
                <a:solidFill>
                  <a:srgbClr val="C00000"/>
                </a:solidFill>
              </a:rPr>
              <a:t>Р.Рождественский</a:t>
            </a:r>
            <a:r>
              <a:rPr lang="ru-RU" sz="2000" dirty="0">
                <a:solidFill>
                  <a:srgbClr val="C00000"/>
                </a:solidFill>
              </a:rPr>
              <a:t>. Реквием.</a:t>
            </a:r>
          </a:p>
        </p:txBody>
      </p:sp>
    </p:spTree>
    <p:extLst>
      <p:ext uri="{BB962C8B-B14F-4D97-AF65-F5344CB8AC3E}">
        <p14:creationId xmlns:p14="http://schemas.microsoft.com/office/powerpoint/2010/main" val="38778404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1196752"/>
            <a:ext cx="7344816" cy="3539430"/>
          </a:xfrm>
          <a:prstGeom prst="rect">
            <a:avLst/>
          </a:prstGeom>
        </p:spPr>
        <p:txBody>
          <a:bodyPr wrap="square">
            <a:spAutoFit/>
          </a:bodyPr>
          <a:lstStyle/>
          <a:p>
            <a:r>
              <a:rPr lang="ru-RU" sz="3200" dirty="0">
                <a:latin typeface="Arial Black" pitchFamily="34" charset="0"/>
              </a:rPr>
              <a:t>«Говорят, война не кончается, пока жив хоть один ее солдат. Но и через столетия люди будут помнить те страшные и великие годы – </a:t>
            </a:r>
            <a:r>
              <a:rPr lang="ru-RU" sz="3200" dirty="0">
                <a:solidFill>
                  <a:srgbClr val="C00000"/>
                </a:solidFill>
                <a:latin typeface="Arial Black" pitchFamily="34" charset="0"/>
              </a:rPr>
              <a:t>1941,1942,1943,1944,1945…»</a:t>
            </a:r>
          </a:p>
          <a:p>
            <a:r>
              <a:rPr lang="ru-RU" sz="3200" dirty="0">
                <a:latin typeface="Arial Black" pitchFamily="34" charset="0"/>
              </a:rPr>
              <a:t>                                         </a:t>
            </a:r>
            <a:r>
              <a:rPr lang="ru-RU" dirty="0" err="1"/>
              <a:t>И.Эренбург</a:t>
            </a:r>
            <a:r>
              <a:rPr lang="ru-RU" dirty="0"/>
              <a:t>                                                            </a:t>
            </a:r>
          </a:p>
        </p:txBody>
      </p:sp>
    </p:spTree>
    <p:extLst>
      <p:ext uri="{BB962C8B-B14F-4D97-AF65-F5344CB8AC3E}">
        <p14:creationId xmlns:p14="http://schemas.microsoft.com/office/powerpoint/2010/main" val="11864728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2636912"/>
            <a:ext cx="7488832" cy="2554545"/>
          </a:xfrm>
          <a:prstGeom prst="rect">
            <a:avLst/>
          </a:prstGeom>
        </p:spPr>
        <p:txBody>
          <a:bodyPr wrap="square">
            <a:spAutoFit/>
          </a:bodyPr>
          <a:lstStyle/>
          <a:p>
            <a:r>
              <a:rPr lang="ru-RU" sz="3200" dirty="0">
                <a:solidFill>
                  <a:srgbClr val="002060"/>
                </a:solidFill>
              </a:rPr>
              <a:t>Множество книг о войне представлено на нашей выставке</a:t>
            </a:r>
            <a:r>
              <a:rPr lang="ru-RU" sz="3200" dirty="0" smtClean="0">
                <a:solidFill>
                  <a:srgbClr val="002060"/>
                </a:solidFill>
              </a:rPr>
              <a:t>.  Рекомендуем </a:t>
            </a:r>
            <a:r>
              <a:rPr lang="ru-RU" sz="3200" dirty="0">
                <a:solidFill>
                  <a:srgbClr val="002060"/>
                </a:solidFill>
              </a:rPr>
              <a:t>вам прочитать эти произведения, знать и помнить о тех, кто победил в такой страшной войне.</a:t>
            </a:r>
          </a:p>
        </p:txBody>
      </p:sp>
    </p:spTree>
    <p:extLst>
      <p:ext uri="{BB962C8B-B14F-4D97-AF65-F5344CB8AC3E}">
        <p14:creationId xmlns:p14="http://schemas.microsoft.com/office/powerpoint/2010/main" val="3139493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3608" y="2828836"/>
            <a:ext cx="7056784" cy="1569660"/>
          </a:xfrm>
          <a:prstGeom prst="rect">
            <a:avLst/>
          </a:prstGeom>
        </p:spPr>
        <p:txBody>
          <a:bodyPr wrap="square">
            <a:spAutoFit/>
          </a:bodyPr>
          <a:lstStyle/>
          <a:p>
            <a:r>
              <a:rPr lang="ru-RU" sz="2400" dirty="0" smtClean="0"/>
              <a:t>Презентацию  составили:</a:t>
            </a:r>
            <a:endParaRPr lang="ru-RU" sz="2400" dirty="0"/>
          </a:p>
          <a:p>
            <a:r>
              <a:rPr lang="ru-RU" sz="2400" dirty="0"/>
              <a:t>Педагог-библиотекарь:  Шаяхметова  Р.А.</a:t>
            </a:r>
          </a:p>
          <a:p>
            <a:r>
              <a:rPr lang="ru-RU" sz="2400" dirty="0"/>
              <a:t>Педагог-библиотекарь: </a:t>
            </a:r>
            <a:r>
              <a:rPr lang="ru-RU" sz="2400" dirty="0" err="1"/>
              <a:t>Максутова</a:t>
            </a:r>
            <a:r>
              <a:rPr lang="ru-RU" sz="2400" dirty="0"/>
              <a:t> Р.Г.</a:t>
            </a:r>
          </a:p>
          <a:p>
            <a:r>
              <a:rPr lang="ru-RU" sz="2400" dirty="0"/>
              <a:t> </a:t>
            </a:r>
          </a:p>
        </p:txBody>
      </p:sp>
    </p:spTree>
    <p:extLst>
      <p:ext uri="{BB962C8B-B14F-4D97-AF65-F5344CB8AC3E}">
        <p14:creationId xmlns:p14="http://schemas.microsoft.com/office/powerpoint/2010/main" val="21594852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600" y="1196752"/>
            <a:ext cx="7776864" cy="4524315"/>
          </a:xfrm>
          <a:prstGeom prst="rect">
            <a:avLst/>
          </a:prstGeom>
        </p:spPr>
        <p:txBody>
          <a:bodyPr wrap="square">
            <a:spAutoFit/>
          </a:bodyPr>
          <a:lstStyle/>
          <a:p>
            <a:r>
              <a:rPr lang="ru-RU" sz="3600" dirty="0">
                <a:latin typeface="Arial Black" pitchFamily="34" charset="0"/>
              </a:rPr>
              <a:t>В самой кровопролитной войне в истории человечества, в Великой Отечественной (1941-1945), продолжавшейся 1418 дней, наш народ показал образцы мужества, героизма и самоотверженности</a:t>
            </a:r>
          </a:p>
        </p:txBody>
      </p:sp>
    </p:spTree>
    <p:extLst>
      <p:ext uri="{BB962C8B-B14F-4D97-AF65-F5344CB8AC3E}">
        <p14:creationId xmlns:p14="http://schemas.microsoft.com/office/powerpoint/2010/main" val="20155062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9592" y="1720840"/>
            <a:ext cx="7704856" cy="4401205"/>
          </a:xfrm>
          <a:prstGeom prst="rect">
            <a:avLst/>
          </a:prstGeom>
        </p:spPr>
        <p:txBody>
          <a:bodyPr wrap="square">
            <a:spAutoFit/>
          </a:bodyPr>
          <a:lstStyle/>
          <a:p>
            <a:r>
              <a:rPr lang="ru-RU" sz="2800" i="1" dirty="0" smtClean="0">
                <a:solidFill>
                  <a:schemeClr val="tx2"/>
                </a:solidFill>
              </a:rPr>
              <a:t>     Самым </a:t>
            </a:r>
            <a:r>
              <a:rPr lang="ru-RU" sz="2800" i="1" dirty="0">
                <a:solidFill>
                  <a:schemeClr val="tx2"/>
                </a:solidFill>
              </a:rPr>
              <a:t>главным, самым священным для меня всегда был долг перед </a:t>
            </a:r>
            <a:r>
              <a:rPr lang="ru-RU" sz="2800" i="1" dirty="0" smtClean="0">
                <a:solidFill>
                  <a:schemeClr val="tx2"/>
                </a:solidFill>
              </a:rPr>
              <a:t>Родиной . Я не </a:t>
            </a:r>
            <a:r>
              <a:rPr lang="ru-RU" sz="2800" i="1" dirty="0">
                <a:solidFill>
                  <a:schemeClr val="tx2"/>
                </a:solidFill>
              </a:rPr>
              <a:t>останавливался перед трудностями, если они вставали на моем пути, не хитрил ни перед своими </a:t>
            </a:r>
            <a:r>
              <a:rPr lang="ru-RU" sz="2800" i="1" dirty="0" err="1">
                <a:solidFill>
                  <a:schemeClr val="tx2"/>
                </a:solidFill>
              </a:rPr>
              <a:t>товарищами.В</a:t>
            </a:r>
            <a:r>
              <a:rPr lang="ru-RU" sz="2800" i="1" dirty="0">
                <a:solidFill>
                  <a:schemeClr val="tx2"/>
                </a:solidFill>
              </a:rPr>
              <a:t>  бою старался как можно лучше  выполнить поставленную задачу, нанести врагу как можно больший урон.</a:t>
            </a:r>
          </a:p>
          <a:p>
            <a:r>
              <a:rPr lang="ru-RU" sz="2800" i="1" dirty="0">
                <a:solidFill>
                  <a:schemeClr val="tx2"/>
                </a:solidFill>
              </a:rPr>
              <a:t>                                                            </a:t>
            </a:r>
            <a:r>
              <a:rPr lang="ru-RU" sz="2800" i="1" dirty="0" err="1">
                <a:solidFill>
                  <a:schemeClr val="tx2"/>
                </a:solidFill>
              </a:rPr>
              <a:t>А.И.Покрышкин,летчик-истребитель,маршал</a:t>
            </a:r>
            <a:r>
              <a:rPr lang="ru-RU" sz="2800" i="1" dirty="0">
                <a:solidFill>
                  <a:schemeClr val="tx2"/>
                </a:solidFill>
              </a:rPr>
              <a:t>, трижды Герой Советского </a:t>
            </a:r>
          </a:p>
        </p:txBody>
      </p:sp>
    </p:spTree>
    <p:extLst>
      <p:ext uri="{BB962C8B-B14F-4D97-AF65-F5344CB8AC3E}">
        <p14:creationId xmlns:p14="http://schemas.microsoft.com/office/powerpoint/2010/main" val="18223359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6" name="Picture 2" descr="C:\Documents and Settings\User\Рабочий стол\фотки\DSC02876.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4465637" y="457200"/>
            <a:ext cx="3086100" cy="4114800"/>
          </a:xfrm>
          <a:prstGeom prst="rect">
            <a:avLst/>
          </a:prstGeom>
          <a:noFill/>
          <a:extLst>
            <a:ext uri="{909E8E84-426E-40DD-AFC4-6F175D3DCCD1}">
              <a14:hiddenFill xmlns:a14="http://schemas.microsoft.com/office/drawing/2010/main">
                <a:solidFill>
                  <a:srgbClr val="FFFFFF"/>
                </a:solidFill>
              </a14:hiddenFill>
            </a:ext>
          </a:extLst>
        </p:spPr>
      </p:pic>
      <p:sp>
        <p:nvSpPr>
          <p:cNvPr id="4" name="Текст 3"/>
          <p:cNvSpPr>
            <a:spLocks noGrp="1"/>
          </p:cNvSpPr>
          <p:nvPr>
            <p:ph type="body" sz="half" idx="2"/>
          </p:nvPr>
        </p:nvSpPr>
        <p:spPr/>
        <p:txBody>
          <a:bodyPr>
            <a:normAutofit fontScale="92500"/>
          </a:bodyPr>
          <a:lstStyle/>
          <a:p>
            <a:r>
              <a:rPr lang="ru-RU" b="1" dirty="0">
                <a:solidFill>
                  <a:schemeClr val="accent2">
                    <a:lumMod val="75000"/>
                  </a:schemeClr>
                </a:solidFill>
              </a:rPr>
              <a:t> </a:t>
            </a:r>
            <a:r>
              <a:rPr lang="ru-RU" b="1" u="sng" dirty="0">
                <a:solidFill>
                  <a:schemeClr val="accent2">
                    <a:lumMod val="75000"/>
                  </a:schemeClr>
                </a:solidFill>
              </a:rPr>
              <a:t>Алексеев С.П., Герои Великой Отечественной</a:t>
            </a:r>
            <a:r>
              <a:rPr lang="ru-RU" b="1" dirty="0">
                <a:solidFill>
                  <a:schemeClr val="accent2">
                    <a:lumMod val="75000"/>
                  </a:schemeClr>
                </a:solidFill>
              </a:rPr>
              <a:t>: </a:t>
            </a:r>
            <a:r>
              <a:rPr lang="ru-RU" dirty="0">
                <a:solidFill>
                  <a:schemeClr val="accent2">
                    <a:lumMod val="75000"/>
                  </a:schemeClr>
                </a:solidFill>
              </a:rPr>
              <a:t>Рассказы.-М: Дрофа-Плюс,2010.-64с</a:t>
            </a:r>
          </a:p>
          <a:p>
            <a:r>
              <a:rPr lang="ru-RU" dirty="0"/>
              <a:t>        В книгу вошли рассказы известного детского писателя о прославленных защитниках нашей Родины в годы Великой Отечественной войны 1941-1945гг. </a:t>
            </a:r>
          </a:p>
        </p:txBody>
      </p:sp>
    </p:spTree>
    <p:extLst>
      <p:ext uri="{BB962C8B-B14F-4D97-AF65-F5344CB8AC3E}">
        <p14:creationId xmlns:p14="http://schemas.microsoft.com/office/powerpoint/2010/main" val="12951112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123"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sz="half" idx="2"/>
          </p:nvPr>
        </p:nvSpPr>
        <p:spPr/>
        <p:txBody>
          <a:bodyPr>
            <a:normAutofit fontScale="62500" lnSpcReduction="20000"/>
          </a:bodyPr>
          <a:lstStyle/>
          <a:p>
            <a:r>
              <a:rPr lang="ru-RU" dirty="0" smtClean="0"/>
              <a:t> </a:t>
            </a:r>
            <a:r>
              <a:rPr lang="ru-RU" b="1" u="sng" dirty="0" smtClean="0">
                <a:solidFill>
                  <a:srgbClr val="FF0000"/>
                </a:solidFill>
              </a:rPr>
              <a:t>Пионеры </a:t>
            </a:r>
            <a:r>
              <a:rPr lang="ru-RU" b="1" u="sng" dirty="0">
                <a:solidFill>
                  <a:srgbClr val="FF0000"/>
                </a:solidFill>
              </a:rPr>
              <a:t>- герои</a:t>
            </a:r>
            <a:r>
              <a:rPr lang="ru-RU" dirty="0">
                <a:solidFill>
                  <a:srgbClr val="FF0000"/>
                </a:solidFill>
              </a:rPr>
              <a:t>: Портреты пионеров- героев. -</a:t>
            </a:r>
            <a:r>
              <a:rPr lang="ru-RU" dirty="0" err="1">
                <a:solidFill>
                  <a:srgbClr val="FF0000"/>
                </a:solidFill>
              </a:rPr>
              <a:t>М:Издательство</a:t>
            </a:r>
            <a:r>
              <a:rPr lang="ru-RU" dirty="0">
                <a:solidFill>
                  <a:srgbClr val="FF0000"/>
                </a:solidFill>
              </a:rPr>
              <a:t> Панорама,1990</a:t>
            </a:r>
          </a:p>
          <a:p>
            <a:r>
              <a:rPr lang="ru-RU" dirty="0"/>
              <a:t>          До войны это были самые обыкновенные мальчишки и девчонки. Учились и помогали старшим, играли, бегали-прыгали, разбивали носы и коленки. Их имена знали только родные, одноклассники да друзья. Пришел час- они показали, каким огромным может стать маленькое детское сердце, когда разгорается в нем священная любовь к Родине и ненависть к ее врагам. Мальчишки. Девчонки. На их хрупкие плечи легла тяжесть невзгод, бедствий, горя военных лет. И не согнулись они под этой тяжестью, стали сильнее духом. мужественнее, выносливее</a:t>
            </a:r>
            <a:r>
              <a:rPr lang="ru-RU" dirty="0" smtClean="0"/>
              <a:t>.</a:t>
            </a:r>
            <a:endParaRPr lang="ru-RU" dirty="0"/>
          </a:p>
        </p:txBody>
      </p:sp>
    </p:spTree>
    <p:extLst>
      <p:ext uri="{BB962C8B-B14F-4D97-AF65-F5344CB8AC3E}">
        <p14:creationId xmlns:p14="http://schemas.microsoft.com/office/powerpoint/2010/main" val="24850753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fontScale="92500"/>
          </a:bodyPr>
          <a:lstStyle/>
          <a:p>
            <a:r>
              <a:rPr lang="ru-RU" b="1" dirty="0"/>
              <a:t> Ради жизни твоей</a:t>
            </a:r>
            <a:r>
              <a:rPr lang="ru-RU" dirty="0"/>
              <a:t>: Стихи и рассказы о Великой Отечественной </a:t>
            </a:r>
            <a:r>
              <a:rPr lang="ru-RU" dirty="0" err="1"/>
              <a:t>войне.-М:Детская</a:t>
            </a:r>
            <a:r>
              <a:rPr lang="ru-RU" dirty="0"/>
              <a:t> литература,1986.-143с</a:t>
            </a:r>
          </a:p>
          <a:p>
            <a:r>
              <a:rPr lang="ru-RU" dirty="0"/>
              <a:t>          В сборник включены рассказы  и стихи известных писателей о Великой Отечественной войне.</a:t>
            </a:r>
          </a:p>
          <a:p>
            <a:r>
              <a:rPr lang="ru-RU" dirty="0"/>
              <a:t> </a:t>
            </a:r>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9992" y="476672"/>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41711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fontScale="62500" lnSpcReduction="20000"/>
          </a:bodyPr>
          <a:lstStyle/>
          <a:p>
            <a:r>
              <a:rPr lang="ru-RU" b="1" dirty="0"/>
              <a:t> Час мужества: Стихотворения и рассказы</a:t>
            </a:r>
            <a:r>
              <a:rPr lang="ru-RU" dirty="0"/>
              <a:t>.-М: Издательство Оникс, 2010.-192с.илл.-(Библиотека российского школьника)., </a:t>
            </a:r>
          </a:p>
          <a:p>
            <a:r>
              <a:rPr lang="ru-RU" dirty="0"/>
              <a:t>             Книга рассказывает о Великой Отечественной войне (1941-1945гг.) Авторы  вошедших в нее стихов и рассказов не понаслышке знают о том, что такое фронтовое братство и солдатское мужество: многие прошли войну рядовыми, офицерами, корреспондентами, санинструкторами, работали в тылу.</a:t>
            </a:r>
          </a:p>
          <a:p>
            <a:r>
              <a:rPr lang="ru-RU" dirty="0"/>
              <a:t>          </a:t>
            </a:r>
          </a:p>
          <a:p>
            <a:r>
              <a:rPr lang="ru-RU" dirty="0"/>
              <a:t>     </a:t>
            </a:r>
          </a:p>
          <a:p>
            <a:r>
              <a:rPr lang="ru-RU" dirty="0"/>
              <a:t> </a:t>
            </a:r>
          </a:p>
          <a:p>
            <a:r>
              <a:rPr lang="ru-RU" dirty="0"/>
              <a:t> </a:t>
            </a:r>
          </a:p>
        </p:txBody>
      </p:sp>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465637" y="457200"/>
            <a:ext cx="3086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33898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365</TotalTime>
  <Words>1764</Words>
  <Application>Microsoft Office PowerPoint</Application>
  <PresentationFormat>Экран (4:3)</PresentationFormat>
  <Paragraphs>84</Paragraphs>
  <Slides>31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NewsPrint</vt:lpstr>
      <vt:lpstr>Книжная выставка</vt:lpstr>
      <vt:lpstr>Герои Отечества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30</cp:revision>
  <dcterms:created xsi:type="dcterms:W3CDTF">2015-02-27T13:20:06Z</dcterms:created>
  <dcterms:modified xsi:type="dcterms:W3CDTF">2015-03-06T07:55:22Z</dcterms:modified>
</cp:coreProperties>
</file>