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AF"/>
    <a:srgbClr val="FFE269"/>
    <a:srgbClr val="993300"/>
    <a:srgbClr val="FFCC00"/>
    <a:srgbClr val="333333"/>
    <a:srgbClr val="FFD7CD"/>
    <a:srgbClr val="FF33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31E9BF-28A0-421D-AE47-885ABD2B62A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1BCFD-A322-4049-B461-436A3EC409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D431E-2758-4BAF-B9CA-39ACCAAD57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1367BC-9581-445D-A0F2-BA4B1D78F9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93339-6A7A-4958-BF31-B0DC0B26DD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6992C-9A0B-4100-B7E0-9EB21D67E3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BBFFB-87DF-4BCD-9D3E-D4216BE3C3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65537-16EA-4564-B801-CCCEF68BC6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A654B-9232-49D6-8898-F354869AA1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4A639-3739-4693-88A3-5F0445C521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93840-FAF7-4848-9F1C-83D69477CD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9B461-1377-4CE4-B840-24F0A6E13A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3E059A-FCD0-4685-8142-08DCF37893E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flower.onego.ru/lukov/enc_0781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1628775"/>
            <a:ext cx="4211638" cy="523081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 rot="-728210">
            <a:off x="684213" y="2133600"/>
            <a:ext cx="6121400" cy="904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2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Mistral"/>
              </a:rPr>
              <a:t>- наркотики</a:t>
            </a:r>
          </a:p>
        </p:txBody>
      </p:sp>
      <p:pic>
        <p:nvPicPr>
          <p:cNvPr id="2056" name="Picture 8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4813"/>
            <a:ext cx="9144000" cy="1220787"/>
          </a:xfrm>
          <a:prstGeom prst="rect">
            <a:avLst/>
          </a:prstGeom>
          <a:noFill/>
        </p:spPr>
      </p:pic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827088" y="981075"/>
            <a:ext cx="5184775" cy="588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Имя беды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6491288"/>
            <a:ext cx="5148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5F5F5F"/>
                </a:solidFill>
              </a:rPr>
              <a:t>МОУ «СОШ №4», Сенин В.Г., Сенина Г.Н.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563938" y="4437063"/>
            <a:ext cx="55800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Боже, дай мне разум и душевный покой.</a:t>
            </a:r>
            <a:br>
              <a:rPr lang="ru-RU" b="1">
                <a:solidFill>
                  <a:srgbClr val="333333"/>
                </a:solidFill>
                <a:latin typeface="Tahoma" pitchFamily="34" charset="0"/>
              </a:rPr>
            </a:b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Принять то, что я не в силах изменить.</a:t>
            </a:r>
            <a:br>
              <a:rPr lang="ru-RU" b="1">
                <a:solidFill>
                  <a:srgbClr val="333333"/>
                </a:solidFill>
                <a:latin typeface="Tahoma" pitchFamily="34" charset="0"/>
              </a:rPr>
            </a:b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Мужество изменить то, что я могу. </a:t>
            </a:r>
            <a:br>
              <a:rPr lang="ru-RU" b="1">
                <a:solidFill>
                  <a:srgbClr val="333333"/>
                </a:solidFill>
                <a:latin typeface="Tahoma" pitchFamily="34" charset="0"/>
              </a:rPr>
            </a:b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И мудрость отличить одно от другого.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243D-05D3-46C8-910E-43416F790BB2}" type="slidenum">
              <a:rPr lang="ru-RU"/>
              <a:pPr/>
              <a:t>10</a:t>
            </a:fld>
            <a:endParaRPr lang="ru-RU"/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3960812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Посоветуйте, как?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132138" y="1484313"/>
            <a:ext cx="5761037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333333"/>
                </a:solidFill>
                <a:latin typeface="Times New Roman" pitchFamily="18" charset="0"/>
              </a:rPr>
              <a:t>Ситуация 1.</a:t>
            </a:r>
          </a:p>
          <a:p>
            <a:endParaRPr lang="ru-RU" sz="2400" b="1" i="1">
              <a:solidFill>
                <a:srgbClr val="333333"/>
              </a:solidFill>
              <a:latin typeface="Times New Roman" pitchFamily="18" charset="0"/>
            </a:endParaRPr>
          </a:p>
          <a:p>
            <a:r>
              <a:rPr lang="ru-RU" b="1">
                <a:solidFill>
                  <a:srgbClr val="993300"/>
                </a:solidFill>
              </a:rPr>
              <a:t>У меня есть парень, мы вместе учимся. Летом на даче он познакомился с другими ребятами, которые курят и пьют водку. Теперь он большую часть времени проводит с ними.</a:t>
            </a:r>
          </a:p>
          <a:p>
            <a:r>
              <a:rPr lang="ru-RU" b="1">
                <a:solidFill>
                  <a:srgbClr val="993300"/>
                </a:solidFill>
              </a:rPr>
              <a:t>Мне он нравится. Я не хочу его потерять. Но мне больно и обидно смотреть, как он катится в пропасть. Я очень хочу ему помочь, чтобы он не превратился в алкоголика.</a:t>
            </a:r>
          </a:p>
        </p:txBody>
      </p:sp>
      <p:pic>
        <p:nvPicPr>
          <p:cNvPr id="12295" name="Picture 7" descr="n51n-s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125538"/>
            <a:ext cx="2017713" cy="13700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2296" name="Picture 8" descr="zh_elita_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2276475"/>
            <a:ext cx="2017713" cy="13954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2297" name="Picture 9" descr="лечение после многих клиник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500438"/>
            <a:ext cx="1614487" cy="223361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EB36-00AA-49C0-B962-01CDF9EA0BF7}" type="slidenum">
              <a:rPr lang="ru-RU"/>
              <a:pPr/>
              <a:t>11</a:t>
            </a:fld>
            <a:endParaRPr lang="ru-RU"/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Что мне теперь делать?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132138" y="1484313"/>
            <a:ext cx="5761037" cy="274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333333"/>
                </a:solidFill>
                <a:latin typeface="Times New Roman" pitchFamily="18" charset="0"/>
              </a:rPr>
              <a:t>Ситуация 2.</a:t>
            </a:r>
          </a:p>
          <a:p>
            <a:endParaRPr lang="ru-RU" sz="2400" b="1" i="1">
              <a:solidFill>
                <a:srgbClr val="333333"/>
              </a:solidFill>
              <a:latin typeface="Times New Roman" pitchFamily="18" charset="0"/>
            </a:endParaRPr>
          </a:p>
          <a:p>
            <a:pPr algn="just"/>
            <a:r>
              <a:rPr lang="ru-RU" b="1">
                <a:solidFill>
                  <a:srgbClr val="993300"/>
                </a:solidFill>
              </a:rPr>
              <a:t>Я была на вечеринке в незнакомой компании, и меня уговорили принять наркотики (уколоться). Мне стало интересно и я согласилась. Теперь я думаю: «А вдруг я уже наркоманка?» Ребята из той компании меня разыскивали, приходили в школу. Я вынуждена прятаться, сижу дома.</a:t>
            </a:r>
          </a:p>
        </p:txBody>
      </p:sp>
      <p:pic>
        <p:nvPicPr>
          <p:cNvPr id="13318" name="Picture 6" descr="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196975"/>
            <a:ext cx="2143125" cy="13906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3320" name="Picture 8" descr="передозиров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420938"/>
            <a:ext cx="2160587" cy="14382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3322" name="Picture 10" descr="один в поле не воин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789363"/>
            <a:ext cx="2159000" cy="1412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6F812-0E5F-4650-A8A4-942CE9D188FA}" type="slidenum">
              <a:rPr lang="ru-RU"/>
              <a:pPr/>
              <a:t>12</a:t>
            </a:fld>
            <a:endParaRPr lang="ru-RU"/>
          </a:p>
        </p:txBody>
      </p:sp>
      <p:pic>
        <p:nvPicPr>
          <p:cNvPr id="14343" name="Picture 7" descr="05_01_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196975"/>
            <a:ext cx="1989138" cy="28082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Как мне поступить?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132138" y="1484313"/>
            <a:ext cx="5761037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solidFill>
                  <a:srgbClr val="333333"/>
                </a:solidFill>
                <a:latin typeface="Times New Roman" pitchFamily="18" charset="0"/>
              </a:rPr>
              <a:t>Ситуация 3.</a:t>
            </a:r>
          </a:p>
          <a:p>
            <a:endParaRPr lang="ru-RU" sz="2400" b="1" i="1">
              <a:solidFill>
                <a:srgbClr val="333333"/>
              </a:solidFill>
              <a:latin typeface="Times New Roman" pitchFamily="18" charset="0"/>
            </a:endParaRPr>
          </a:p>
          <a:p>
            <a:r>
              <a:rPr lang="ru-RU" b="1">
                <a:solidFill>
                  <a:srgbClr val="993300"/>
                </a:solidFill>
              </a:rPr>
              <a:t>Мы дружим уже больше года. В последнее время моя девушка очень изменилась, у нее появились новые подозрительные друзья, они о чем-то шепчутся, куда-то исчезают ненадолго, а возвращаются веселые и беззаботные. Она созналась, что несколько месяцев балуется ханкой и это ей нравится.</a:t>
            </a:r>
          </a:p>
          <a:p>
            <a:r>
              <a:rPr lang="ru-RU" b="1">
                <a:solidFill>
                  <a:srgbClr val="993300"/>
                </a:solidFill>
              </a:rPr>
              <a:t>Этой новостью я поделился с другом, у которого в прошлом году от передозировки наркотиков умер брат. Друг советует обратиться за помощью ко взрослым. Но я боюсь, что своими действиями испорчу наши отношения.</a:t>
            </a:r>
          </a:p>
        </p:txBody>
      </p:sp>
      <p:pic>
        <p:nvPicPr>
          <p:cNvPr id="14342" name="Picture 6" descr="почему я поме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3644900"/>
            <a:ext cx="1997075" cy="2997200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1628775"/>
            <a:ext cx="4211638" cy="523081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 rot="-728210">
            <a:off x="684213" y="2133600"/>
            <a:ext cx="6121400" cy="904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2"/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Mistral"/>
              </a:rPr>
              <a:t>- наркотики</a:t>
            </a:r>
          </a:p>
        </p:txBody>
      </p:sp>
      <p:pic>
        <p:nvPicPr>
          <p:cNvPr id="16388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4813"/>
            <a:ext cx="9144000" cy="1220787"/>
          </a:xfrm>
          <a:prstGeom prst="rect">
            <a:avLst/>
          </a:prstGeom>
          <a:noFill/>
        </p:spPr>
      </p:pic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827088" y="981075"/>
            <a:ext cx="5184775" cy="588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Имя беды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563938" y="4437063"/>
            <a:ext cx="55800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Боже, дай мне разум и душевный покой.</a:t>
            </a:r>
            <a:br>
              <a:rPr lang="ru-RU" b="1">
                <a:solidFill>
                  <a:srgbClr val="333333"/>
                </a:solidFill>
                <a:latin typeface="Tahoma" pitchFamily="34" charset="0"/>
              </a:rPr>
            </a:b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Принять то, что я не в силах изменить.</a:t>
            </a:r>
            <a:br>
              <a:rPr lang="ru-RU" b="1">
                <a:solidFill>
                  <a:srgbClr val="333333"/>
                </a:solidFill>
                <a:latin typeface="Tahoma" pitchFamily="34" charset="0"/>
              </a:rPr>
            </a:b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Мужество изменить то, что я могу. </a:t>
            </a:r>
            <a:br>
              <a:rPr lang="ru-RU" b="1">
                <a:solidFill>
                  <a:srgbClr val="333333"/>
                </a:solidFill>
                <a:latin typeface="Tahoma" pitchFamily="34" charset="0"/>
              </a:rPr>
            </a:br>
            <a:r>
              <a:rPr lang="ru-RU" b="1">
                <a:solidFill>
                  <a:srgbClr val="333333"/>
                </a:solidFill>
                <a:latin typeface="Tahoma" pitchFamily="34" charset="0"/>
              </a:rPr>
              <a:t>И мудрость отличить одно от другого.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FFC95-8BB5-4EC7-A7BE-5FC5CD6C303A}" type="slidenum">
              <a:rPr lang="ru-RU"/>
              <a:pPr/>
              <a:t>2</a:t>
            </a:fld>
            <a:endParaRPr lang="ru-RU"/>
          </a:p>
        </p:txBody>
      </p:sp>
      <p:pic>
        <p:nvPicPr>
          <p:cNvPr id="3081" name="Picture 9" descr="2f00c6eae9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1268413"/>
            <a:ext cx="3556000" cy="4343400"/>
          </a:xfrm>
          <a:prstGeom prst="rect">
            <a:avLst/>
          </a:prstGeom>
          <a:noFill/>
          <a:ln w="9525">
            <a:solidFill>
              <a:srgbClr val="993300"/>
            </a:solidFill>
            <a:miter lim="800000"/>
            <a:headEnd/>
            <a:tailEnd/>
          </a:ln>
        </p:spPr>
      </p:pic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203575" y="5157788"/>
            <a:ext cx="2592388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333333"/>
                </a:solidFill>
              </a:rPr>
              <a:t>Выбирая богов </a:t>
            </a:r>
            <a:br>
              <a:rPr lang="ru-RU" b="1">
                <a:solidFill>
                  <a:srgbClr val="333333"/>
                </a:solidFill>
              </a:rPr>
            </a:br>
            <a:r>
              <a:rPr lang="ru-RU" b="1">
                <a:solidFill>
                  <a:srgbClr val="333333"/>
                </a:solidFill>
              </a:rPr>
              <a:t>мы выбираем </a:t>
            </a:r>
            <a:br>
              <a:rPr lang="ru-RU" b="1">
                <a:solidFill>
                  <a:srgbClr val="333333"/>
                </a:solidFill>
              </a:rPr>
            </a:br>
            <a:r>
              <a:rPr lang="ru-RU" b="1">
                <a:solidFill>
                  <a:srgbClr val="333333"/>
                </a:solidFill>
              </a:rPr>
              <a:t>свою судьбу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333333"/>
                </a:solidFill>
              </a:rPr>
              <a:t>                 Вергилий</a:t>
            </a: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539750" y="620713"/>
            <a:ext cx="58324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Мифология Греции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0C8F6-0D0E-4E2C-A909-2A25E5F87675}" type="slidenum">
              <a:rPr lang="ru-RU"/>
              <a:pPr/>
              <a:t>3</a:t>
            </a:fld>
            <a:endParaRPr lang="ru-RU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348038" y="5084763"/>
            <a:ext cx="54006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333333"/>
                </a:solidFill>
              </a:rPr>
              <a:t>На том месте, где склонилась на траву</a:t>
            </a:r>
            <a:br>
              <a:rPr lang="ru-RU" b="1">
                <a:solidFill>
                  <a:srgbClr val="333333"/>
                </a:solidFill>
              </a:rPr>
            </a:br>
            <a:r>
              <a:rPr lang="ru-RU" b="1">
                <a:solidFill>
                  <a:srgbClr val="333333"/>
                </a:solidFill>
              </a:rPr>
              <a:t>голова Нарцисса, вырос белый душистый</a:t>
            </a:r>
            <a:br>
              <a:rPr lang="ru-RU" b="1">
                <a:solidFill>
                  <a:srgbClr val="333333"/>
                </a:solidFill>
              </a:rPr>
            </a:br>
            <a:r>
              <a:rPr lang="ru-RU" b="1">
                <a:solidFill>
                  <a:srgbClr val="333333"/>
                </a:solidFill>
              </a:rPr>
              <a:t>цветок - цветок смерти, нарциссом зовут его.</a:t>
            </a:r>
            <a:r>
              <a:rPr lang="ru-RU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4105" name="Picture 9" descr="0803111708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00" y="1196975"/>
            <a:ext cx="5421313" cy="3817938"/>
          </a:xfrm>
          <a:prstGeom prst="rect">
            <a:avLst/>
          </a:prstGeom>
          <a:noFill/>
          <a:ln w="9525">
            <a:solidFill>
              <a:srgbClr val="333333"/>
            </a:solidFill>
            <a:miter lim="800000"/>
            <a:headEnd/>
            <a:tailEnd/>
          </a:ln>
        </p:spPr>
      </p:pic>
      <p:sp>
        <p:nvSpPr>
          <p:cNvPr id="4107" name="WordArt 11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58324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Смерть - наркозис - Нарцисс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250825" y="1125538"/>
            <a:ext cx="2592388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научное название — Narcissus Poeticus. Происходит от греческого слова 'narkao' —</a:t>
            </a:r>
            <a:r>
              <a:rPr lang="ru-RU" b="1">
                <a:solidFill>
                  <a:srgbClr val="333333"/>
                </a:solidFill>
              </a:rPr>
              <a:t> </a:t>
            </a:r>
            <a:r>
              <a:rPr lang="ru-RU" b="1" i="1">
                <a:solidFill>
                  <a:srgbClr val="006600"/>
                </a:solidFill>
              </a:rPr>
              <a:t>одурманивать, ошеломлять,</a:t>
            </a:r>
          </a:p>
        </p:txBody>
      </p:sp>
      <p:pic>
        <p:nvPicPr>
          <p:cNvPr id="4110" name="Picture 14" descr="enc_0786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3284538"/>
            <a:ext cx="1905000" cy="25431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1B0E-4B55-42A6-AAE2-D64ED5AC5A11}" type="slidenum">
              <a:rPr lang="ru-RU"/>
              <a:pPr/>
              <a:t>4</a:t>
            </a:fld>
            <a:endParaRPr lang="ru-RU"/>
          </a:p>
        </p:txBody>
      </p:sp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Последствия употребления наркотиков</a:t>
            </a:r>
          </a:p>
        </p:txBody>
      </p:sp>
      <p:pic>
        <p:nvPicPr>
          <p:cNvPr id="5130" name="Picture 10" descr="nar_to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700213"/>
            <a:ext cx="1944687" cy="1863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0" y="1052513"/>
            <a:ext cx="284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Химикаты-ингалянты </a:t>
            </a:r>
            <a:r>
              <a:rPr lang="en-US" b="1">
                <a:solidFill>
                  <a:schemeClr val="bg1"/>
                </a:solidFill>
              </a:rPr>
              <a:t/>
            </a:r>
            <a:br>
              <a:rPr lang="en-US" b="1">
                <a:solidFill>
                  <a:schemeClr val="bg1"/>
                </a:solidFill>
              </a:rPr>
            </a:br>
            <a:r>
              <a:rPr lang="ru-RU" b="1">
                <a:solidFill>
                  <a:schemeClr val="bg1"/>
                </a:solidFill>
              </a:rPr>
              <a:t>и токсикомания</a:t>
            </a:r>
            <a:r>
              <a:rPr lang="ru-RU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5220" name="Group 100"/>
          <p:cNvGraphicFramePr>
            <a:graphicFrameLocks noGrp="1"/>
          </p:cNvGraphicFramePr>
          <p:nvPr/>
        </p:nvGraphicFramePr>
        <p:xfrm>
          <a:off x="3132138" y="1196975"/>
          <a:ext cx="5834062" cy="2727960"/>
        </p:xfrm>
        <a:graphic>
          <a:graphicData uri="http://schemas.openxmlformats.org/drawingml/2006/table">
            <a:tbl>
              <a:tblPr/>
              <a:tblGrid>
                <a:gridCol w="2916237"/>
                <a:gridCol w="2917825"/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Систематическое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Сонливость, эйфория, головокружение, недержание речи, замедление реакции, невнятная речь, дрожь, повышенная чувствительность к свету, усиленное сердцебиение, боли в грудной клетке, помрачение рассудка, состояние похмелья.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Мышечная слабость, затруднения при ходьбе, потеря веса, нарушение работы печени и почек, серьезное повреждение головного мозга и нервной системы, проблемы с памятью, снижение способности мыслить.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07" name="Text Box 87"/>
          <p:cNvSpPr txBox="1">
            <a:spLocks noChangeArrowheads="1"/>
          </p:cNvSpPr>
          <p:nvPr/>
        </p:nvSpPr>
        <p:spPr bwMode="auto">
          <a:xfrm>
            <a:off x="684213" y="4005263"/>
            <a:ext cx="208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b="1">
                <a:solidFill>
                  <a:srgbClr val="333333"/>
                </a:solidFill>
              </a:rPr>
              <a:t>Марихуана</a:t>
            </a:r>
            <a:r>
              <a:rPr lang="ru-RU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5208" name="Picture 88" descr="nar_marihuan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4437063"/>
            <a:ext cx="1382713" cy="187166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5221" name="Group 101"/>
          <p:cNvGraphicFramePr>
            <a:graphicFrameLocks noGrp="1"/>
          </p:cNvGraphicFramePr>
          <p:nvPr/>
        </p:nvGraphicFramePr>
        <p:xfrm>
          <a:off x="3132138" y="4149725"/>
          <a:ext cx="5834062" cy="2042160"/>
        </p:xfrm>
        <a:graphic>
          <a:graphicData uri="http://schemas.openxmlformats.org/drawingml/2006/table">
            <a:tbl>
              <a:tblPr/>
              <a:tblGrid>
                <a:gridCol w="2916237"/>
                <a:gridCol w="2917825"/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Систематическое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Нарушение кратковременной памяти, снижение внимания, восприятия и способности мышления. Замедление рефлексов и уменьшение двигательной активности.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Развитие заболеваний дыхательной системы, рак легких и развитие злокачественных опухолей мозга, поражение иммунной и половой системы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4FC21-CBE1-4022-B905-B9CED1291B9C}" type="slidenum">
              <a:rPr lang="ru-RU"/>
              <a:pPr/>
              <a:t>5</a:t>
            </a:fld>
            <a:endParaRPr lang="ru-RU"/>
          </a:p>
        </p:txBody>
      </p:sp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Последствия употребления наркотиков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0" y="1052513"/>
            <a:ext cx="284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Кокаин</a:t>
            </a:r>
            <a:r>
              <a:rPr lang="ru-RU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7193" name="Picture 25" descr="nar_kok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412875"/>
            <a:ext cx="1862137" cy="16906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7231" name="Group 63"/>
          <p:cNvGraphicFramePr>
            <a:graphicFrameLocks noGrp="1"/>
          </p:cNvGraphicFramePr>
          <p:nvPr/>
        </p:nvGraphicFramePr>
        <p:xfrm>
          <a:off x="3132138" y="1196975"/>
          <a:ext cx="5834062" cy="3960813"/>
        </p:xfrm>
        <a:graphic>
          <a:graphicData uri="http://schemas.openxmlformats.org/drawingml/2006/table">
            <a:tbl>
              <a:tblPr/>
              <a:tblGrid>
                <a:gridCol w="2916237"/>
                <a:gridCol w="2917825"/>
              </a:tblGrid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Систематическое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Возбужденное состояние, нервная дрожь, головные боли, бледность, слабый пульс, тошнота, рвота, повышение температуры тела, холодный пот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Нервозность, повышенная возбудимость, смена настроений, галлюцинации, изматывающая бессонница, подавленный аппетит наряду с постоянным чувством голода, импотенция, сердечная аритмия, мышечные спазмы, боль в груди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Риск инфицирования гепатитом В и С, ВИЧ при совместном пользовании одним шприцем.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DC2B7-60B7-4F08-B7C2-85423654EACC}" type="slidenum">
              <a:rPr lang="ru-RU"/>
              <a:pPr/>
              <a:t>6</a:t>
            </a:fld>
            <a:endParaRPr lang="ru-RU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1052513"/>
            <a:ext cx="284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Метамфетамин, "Спиды", "Винт"</a:t>
            </a:r>
            <a:r>
              <a:rPr lang="ru-RU">
                <a:solidFill>
                  <a:schemeClr val="bg1"/>
                </a:solidFill>
              </a:rPr>
              <a:t>  </a:t>
            </a:r>
          </a:p>
        </p:txBody>
      </p:sp>
      <p:pic>
        <p:nvPicPr>
          <p:cNvPr id="6149" name="Picture 5" descr="nar_metamfetam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5888" y="1773238"/>
            <a:ext cx="1350962" cy="1800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6167" name="Group 23"/>
          <p:cNvGraphicFramePr>
            <a:graphicFrameLocks noGrp="1"/>
          </p:cNvGraphicFramePr>
          <p:nvPr/>
        </p:nvGraphicFramePr>
        <p:xfrm>
          <a:off x="3132138" y="1196975"/>
          <a:ext cx="5834062" cy="3960813"/>
        </p:xfrm>
        <a:graphic>
          <a:graphicData uri="http://schemas.openxmlformats.org/drawingml/2006/table">
            <a:tbl>
              <a:tblPr/>
              <a:tblGrid>
                <a:gridCol w="2916237"/>
                <a:gridCol w="2917825"/>
              </a:tblGrid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Систематическое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3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Эйфория, возбужденность, душевное смятение, галлюцинации, боль в груди, обмороки, повышенное потоотделение, лихорадку.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Хронические проблемы со сном, беспокойство и напряженность, потерю аппетита вплоть до отвращения к пище, высокое артериальное давление, учащенное и аритмичное сердцебиение, сыпь, паранойя, бредовые синдромы.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Риск инфицирования гепатитом В и С, ВИЧ при совместном пользовании одним шприцем.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68" name="WordArt 24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Последствия употребления наркотиков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36A36-4015-4F52-A506-56B3578B83A8}" type="slidenum">
              <a:rPr lang="ru-RU"/>
              <a:pPr/>
              <a:t>7</a:t>
            </a:fld>
            <a:endParaRPr lang="ru-RU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1052513"/>
            <a:ext cx="284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Экстази</a:t>
            </a:r>
            <a:r>
              <a:rPr lang="ru-RU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9221" name="Picture 5" descr="nar_xt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8725" y="1484313"/>
            <a:ext cx="1487488" cy="1800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9240" name="Group 24"/>
          <p:cNvGraphicFramePr>
            <a:graphicFrameLocks noGrp="1"/>
          </p:cNvGraphicFramePr>
          <p:nvPr/>
        </p:nvGraphicFramePr>
        <p:xfrm>
          <a:off x="3132138" y="1196975"/>
          <a:ext cx="5834062" cy="2381250"/>
        </p:xfrm>
        <a:graphic>
          <a:graphicData uri="http://schemas.openxmlformats.org/drawingml/2006/table">
            <a:tbl>
              <a:tblPr/>
              <a:tblGrid>
                <a:gridCol w="2916237"/>
                <a:gridCol w="2917825"/>
              </a:tblGrid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Систематическое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Эйфория, галлюцинации, сильное обезвоживание организма, тошнота, судороги, апатия и депрессия.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Разрушение печени, почек, импотенция, расстройства психики, сердечно-сосудистая недостаточность.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Риск инфицирования гепатитом В и С, ВИЧ при совместном пользовании одним шприцем.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235" name="WordArt 19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Последствия употребления наркотиков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900C2-21E5-456C-BB21-A8F6FD4023C5}" type="slidenum">
              <a:rPr lang="ru-RU"/>
              <a:pPr/>
              <a:t>8</a:t>
            </a:fld>
            <a:endParaRPr lang="ru-RU"/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Последствия употребления наркотиков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1052513"/>
            <a:ext cx="2844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Героин</a:t>
            </a:r>
            <a:r>
              <a:rPr lang="ru-RU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0247" name="Picture 7" descr="nar_hero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5563" y="1412875"/>
            <a:ext cx="1389062" cy="194468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graphicFrame>
        <p:nvGraphicFramePr>
          <p:cNvPr id="10265" name="Group 25"/>
          <p:cNvGraphicFramePr>
            <a:graphicFrameLocks noGrp="1"/>
          </p:cNvGraphicFramePr>
          <p:nvPr/>
        </p:nvGraphicFramePr>
        <p:xfrm>
          <a:off x="3132138" y="1196975"/>
          <a:ext cx="5834062" cy="4509135"/>
        </p:xfrm>
        <a:graphic>
          <a:graphicData uri="http://schemas.openxmlformats.org/drawingml/2006/table">
            <a:tbl>
              <a:tblPr/>
              <a:tblGrid>
                <a:gridCol w="2916237"/>
                <a:gridCol w="2917825"/>
              </a:tblGrid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Систематическое</a:t>
                      </a:r>
                      <a:b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употребление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Эйфория, ощущение блаженства, расслабленность, сонливость или словоохотливость, оживление и легкость в мыслях, головокружение, слабость, невозможность сконцентрировать внимание, апатия, усиленное мочевыделение, тошнота, рвота, потоотделение, пониженное восприятие болевых ощущений.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смена настроений, рубцевание и сжатие вен в результате инъекций, заболевания печени и почек, физический и психологический износ организма.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/>
                      </a:r>
                      <a:b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ahoma" pitchFamily="34" charset="0"/>
                        </a:rPr>
                        <a:t>Риск инфицирования гепатитом В и С, ВИЧ при совместном пользовании одним шприцем.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4885-C977-4789-81BC-6C84B1D45EE7}" type="slidenum">
              <a:rPr lang="ru-RU"/>
              <a:pPr/>
              <a:t>9</a:t>
            </a:fld>
            <a:endParaRPr lang="ru-RU"/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63373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0AF"/>
                    </a:gs>
                    <a:gs pos="100000">
                      <a:srgbClr val="F2A60E"/>
                    </a:gs>
                  </a:gsLst>
                  <a:lin ang="5400000" scaled="1"/>
                </a:gradFill>
                <a:latin typeface="Tahoma"/>
                <a:cs typeface="Tahoma"/>
              </a:rPr>
              <a:t>Монолог отчаявшейся матери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79388" y="1125538"/>
            <a:ext cx="27368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« ...И тогда я попросила оставить дочь в тюрьме»</a:t>
            </a:r>
            <a:r>
              <a:rPr lang="ru-RU"/>
              <a:t> </a:t>
            </a:r>
          </a:p>
        </p:txBody>
      </p:sp>
      <p:pic>
        <p:nvPicPr>
          <p:cNvPr id="11271" name="Picture 7" descr="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9838" y="1989138"/>
            <a:ext cx="4530725" cy="3057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672</Words>
  <Application>Microsoft Office PowerPoint</Application>
  <PresentationFormat>Экран (4:3)</PresentationFormat>
  <Paragraphs>79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Tahoma</vt:lpstr>
      <vt:lpstr>Times New Roman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svg</dc:creator>
  <cp:lastModifiedBy>Валентин</cp:lastModifiedBy>
  <cp:revision>46</cp:revision>
  <dcterms:created xsi:type="dcterms:W3CDTF">2008-12-08T07:23:49Z</dcterms:created>
  <dcterms:modified xsi:type="dcterms:W3CDTF">2010-06-29T10:49:01Z</dcterms:modified>
</cp:coreProperties>
</file>