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8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5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A9FD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39999">
              <a:schemeClr val="accent1">
                <a:lumMod val="20000"/>
                <a:lumOff val="80000"/>
              </a:schemeClr>
            </a:gs>
            <a:gs pos="70000">
              <a:schemeClr val="bg2"/>
            </a:gs>
            <a:gs pos="88000">
              <a:schemeClr val="tx2">
                <a:lumMod val="20000"/>
                <a:lumOff val="8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8DEAE-D4A4-4A96-89A6-BDB1C45CF05F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0D42-4BF6-468B-B387-4819515400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Goroskop.exe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W_time.exe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4181475" cy="5715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29124" y="285728"/>
            <a:ext cx="437010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Покорителям </a:t>
            </a:r>
            <a:b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</a:br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космоса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850577">
            <a:off x="2677411" y="1813492"/>
            <a:ext cx="637225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i="1" spc="50" dirty="0">
                <a:ln w="11430"/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  <a:tileRect r="-100000" b="-1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п</a:t>
            </a:r>
            <a:r>
              <a:rPr lang="ru-RU" sz="9600" b="1" i="1" spc="50" dirty="0" smtClean="0">
                <a:ln w="11430"/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  <a:tileRect r="-100000" b="-1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освящается…</a:t>
            </a:r>
            <a:endParaRPr lang="ru-RU" sz="9600" b="1" i="1" cap="none" spc="50" dirty="0">
              <a:ln w="11430"/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  <a:tileRect r="-100000" b="-1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6396335"/>
            <a:ext cx="6572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Сенина Г.Н., МОУ «СОШ № 4», г. Корсаков 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3108" y="42860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12 апреля –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День авиации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и космонавтики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856357"/>
            <a:ext cx="52863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Константин Эдуардович </a:t>
            </a:r>
            <a:r>
              <a:rPr lang="ru-RU" sz="2400" b="1" dirty="0"/>
              <a:t>Циолковский</a:t>
            </a:r>
            <a:r>
              <a:rPr lang="ru-RU" sz="2400" i="1" dirty="0"/>
              <a:t> (1857 – 1935) – учитель из Калуги, </a:t>
            </a:r>
            <a:r>
              <a:rPr lang="ru-RU" sz="2400" i="1" dirty="0" smtClean="0"/>
              <a:t>хорошо знавший </a:t>
            </a:r>
            <a:r>
              <a:rPr lang="ru-RU" sz="2400" i="1" dirty="0"/>
              <a:t>физику, математику, химию, астрономию, механику. Он является автором</a:t>
            </a:r>
          </a:p>
          <a:p>
            <a:r>
              <a:rPr lang="ru-RU" sz="2400" i="1" dirty="0"/>
              <a:t>проектов дирижаблей, работ в области аэродинамики и ракетной техники, одним </a:t>
            </a:r>
            <a:r>
              <a:rPr lang="ru-RU" sz="2400" i="1" dirty="0" smtClean="0"/>
              <a:t>из основоположников </a:t>
            </a:r>
            <a:r>
              <a:rPr lang="ru-RU" sz="2400" i="1" dirty="0"/>
              <a:t>теории межпланетных сообщений с помощью </a:t>
            </a:r>
            <a:r>
              <a:rPr lang="ru-RU" sz="2400" i="1" dirty="0" smtClean="0"/>
              <a:t>ракет, разработчиком </a:t>
            </a:r>
            <a:r>
              <a:rPr lang="ru-RU" sz="2400" i="1" dirty="0"/>
              <a:t>принципа ракетного движения. Многие из современников </a:t>
            </a:r>
            <a:r>
              <a:rPr lang="ru-RU" sz="2400" i="1" dirty="0" smtClean="0"/>
              <a:t>считали его </a:t>
            </a:r>
            <a:r>
              <a:rPr lang="ru-RU" sz="2400" i="1" dirty="0"/>
              <a:t>безумцем. Ученый смог наметить путь, по которому человечество вышло в</a:t>
            </a:r>
          </a:p>
          <a:p>
            <a:r>
              <a:rPr lang="ru-RU" sz="2400" i="1" dirty="0"/>
              <a:t>космос.</a:t>
            </a:r>
          </a:p>
        </p:txBody>
      </p:sp>
      <p:pic>
        <p:nvPicPr>
          <p:cNvPr id="6" name="Рисунок 5" descr="Рисунок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000108"/>
            <a:ext cx="2571755" cy="36927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856357"/>
            <a:ext cx="52863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С.П. Королев </a:t>
            </a:r>
            <a:r>
              <a:rPr lang="ru-RU" sz="2400" i="1" dirty="0"/>
              <a:t>(1906 –1966) – российский ученый и конструктор. Под его</a:t>
            </a:r>
          </a:p>
          <a:p>
            <a:r>
              <a:rPr lang="ru-RU" sz="2400" i="1" dirty="0"/>
              <a:t>руководством были созданы баллистические и геофизические ракеты, </a:t>
            </a:r>
            <a:r>
              <a:rPr lang="ru-RU" sz="2400" i="1" dirty="0" smtClean="0"/>
              <a:t>первые искусственные </a:t>
            </a:r>
            <a:r>
              <a:rPr lang="ru-RU" sz="2400" i="1" dirty="0"/>
              <a:t>спутники Земли, первые космические корабли, на которых впервые в</a:t>
            </a:r>
          </a:p>
          <a:p>
            <a:r>
              <a:rPr lang="ru-RU" sz="2400" i="1" dirty="0"/>
              <a:t>истории совершены космический полет человека и выход человека в космос.</a:t>
            </a:r>
          </a:p>
        </p:txBody>
      </p:sp>
      <p:pic>
        <p:nvPicPr>
          <p:cNvPr id="6" name="Рисунок 5" descr="Рисунок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000107"/>
            <a:ext cx="2471740" cy="334018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Первый космонавт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785794"/>
            <a:ext cx="57864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1961 году, 12 апреля, гражданин СССР</a:t>
            </a:r>
            <a:r>
              <a:rPr lang="ru-RU" sz="2400" i="1" dirty="0" smtClean="0"/>
              <a:t> майор Юрий Гагарин</a:t>
            </a:r>
            <a:r>
              <a:rPr lang="ru-RU" sz="2400" dirty="0" smtClean="0"/>
              <a:t> на космическом корабле "Восток" впервые в истории совершил орбитальный облет Земли, открыв эру пилотируемых космических полетов.</a:t>
            </a:r>
          </a:p>
          <a:p>
            <a:r>
              <a:rPr lang="ru-RU" sz="2400" dirty="0" smtClean="0"/>
              <a:t>Выполнив один оборот вокруг Земли, в 10:55:34 на 108 минуте корабль завершил полёт.</a:t>
            </a:r>
            <a:endParaRPr lang="ru-RU" sz="2400" dirty="0"/>
          </a:p>
        </p:txBody>
      </p:sp>
      <p:pic>
        <p:nvPicPr>
          <p:cNvPr id="6" name="Рисунок 5" descr="Рисунок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857232"/>
            <a:ext cx="2500316" cy="3571880"/>
          </a:xfrm>
          <a:prstGeom prst="rect">
            <a:avLst/>
          </a:prstGeom>
        </p:spPr>
      </p:pic>
      <p:pic>
        <p:nvPicPr>
          <p:cNvPr id="7" name="Рисунок 6" descr="Рисунок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1" y="3857627"/>
            <a:ext cx="4803591" cy="27860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856357"/>
            <a:ext cx="46434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20 июля 1969 года американские астронавты Нил </a:t>
            </a:r>
            <a:r>
              <a:rPr lang="ru-RU" sz="2400" i="1" dirty="0" err="1"/>
              <a:t>Армстронг</a:t>
            </a:r>
            <a:r>
              <a:rPr lang="ru-RU" sz="2400" i="1" dirty="0"/>
              <a:t>, Эдвин </a:t>
            </a:r>
            <a:r>
              <a:rPr lang="ru-RU" sz="2400" i="1" dirty="0" err="1"/>
              <a:t>Олдрин</a:t>
            </a:r>
            <a:r>
              <a:rPr lang="ru-RU" sz="2400" i="1" dirty="0"/>
              <a:t> и </a:t>
            </a:r>
            <a:r>
              <a:rPr lang="ru-RU" sz="2400" i="1" dirty="0" smtClean="0"/>
              <a:t>Майкл Коллинз </a:t>
            </a:r>
            <a:r>
              <a:rPr lang="ru-RU" sz="2400" i="1" dirty="0"/>
              <a:t>на трехместном космическом корабле «Аполлон-11» осуществили посадку </a:t>
            </a:r>
            <a:r>
              <a:rPr lang="ru-RU" sz="2400" i="1" dirty="0" smtClean="0"/>
              <a:t>на Луну</a:t>
            </a:r>
            <a:r>
              <a:rPr lang="ru-RU" sz="2400" i="1" dirty="0"/>
              <a:t>. 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А </a:t>
            </a:r>
            <a:r>
              <a:rPr lang="ru-RU" sz="2400" i="1" dirty="0"/>
              <a:t>на следующий день </a:t>
            </a:r>
            <a:r>
              <a:rPr lang="ru-RU" sz="2400" i="1" dirty="0" err="1"/>
              <a:t>Армстронг</a:t>
            </a:r>
            <a:r>
              <a:rPr lang="ru-RU" sz="2400" i="1" dirty="0"/>
              <a:t> и </a:t>
            </a:r>
            <a:r>
              <a:rPr lang="ru-RU" sz="2400" i="1" dirty="0" err="1"/>
              <a:t>Олдрин</a:t>
            </a:r>
            <a:r>
              <a:rPr lang="ru-RU" sz="2400" i="1" dirty="0"/>
              <a:t> вышли из корабля на </a:t>
            </a:r>
            <a:r>
              <a:rPr lang="ru-RU" sz="2400" i="1" dirty="0" smtClean="0"/>
              <a:t>поверхность Луны</a:t>
            </a:r>
            <a:r>
              <a:rPr lang="ru-RU" sz="2400" i="1" dirty="0"/>
              <a:t>, первым из них был </a:t>
            </a:r>
            <a:r>
              <a:rPr lang="ru-RU" sz="2400" i="1" dirty="0" err="1"/>
              <a:t>Армстронг</a:t>
            </a:r>
            <a:r>
              <a:rPr lang="ru-RU" sz="2400" i="1" dirty="0"/>
              <a:t>. Всего на Луну высаживались 12 астронавтов.</a:t>
            </a:r>
          </a:p>
        </p:txBody>
      </p:sp>
      <p:pic>
        <p:nvPicPr>
          <p:cNvPr id="6" name="Рисунок 5" descr="Рисунок13.jpg"/>
          <p:cNvPicPr>
            <a:picLocks noChangeAspect="1"/>
          </p:cNvPicPr>
          <p:nvPr/>
        </p:nvPicPr>
        <p:blipFill>
          <a:blip r:embed="rId2">
            <a:lum bright="15000" contrast="15000"/>
          </a:blip>
          <a:stretch>
            <a:fillRect/>
          </a:stretch>
        </p:blipFill>
        <p:spPr>
          <a:xfrm>
            <a:off x="216273" y="1000108"/>
            <a:ext cx="4165199" cy="3071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856357"/>
            <a:ext cx="52863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«СПЕЙС ШАТТЛ» </a:t>
            </a:r>
            <a:r>
              <a:rPr lang="ru-RU" sz="2400" i="1" dirty="0"/>
              <a:t>(англ. </a:t>
            </a:r>
            <a:r>
              <a:rPr lang="ru-RU" sz="2400" i="1" dirty="0" err="1"/>
              <a:t>Space</a:t>
            </a:r>
            <a:r>
              <a:rPr lang="ru-RU" sz="2400" i="1" dirty="0"/>
              <a:t> </a:t>
            </a:r>
            <a:r>
              <a:rPr lang="ru-RU" sz="2400" i="1" dirty="0" err="1"/>
              <a:t>Shuttle</a:t>
            </a:r>
            <a:r>
              <a:rPr lang="ru-RU" sz="2400" i="1" dirty="0"/>
              <a:t> – космический челнок) – многоразовый</a:t>
            </a:r>
          </a:p>
          <a:p>
            <a:r>
              <a:rPr lang="ru-RU" sz="2400" i="1" dirty="0"/>
              <a:t>пилотируемый транспортный космический корабль США. Первый полет </a:t>
            </a:r>
            <a:r>
              <a:rPr lang="ru-RU" sz="2400" i="1" dirty="0" smtClean="0"/>
              <a:t>с астронавтами </a:t>
            </a:r>
            <a:r>
              <a:rPr lang="ru-RU" sz="2400" i="1" dirty="0"/>
              <a:t>– апрель 1981 года. К 1992 году построены 5 орбитальных ступеней –</a:t>
            </a:r>
          </a:p>
          <a:p>
            <a:r>
              <a:rPr lang="ru-RU" sz="2400" i="1" dirty="0"/>
              <a:t>«Колумбия», «Челленджер», «</a:t>
            </a:r>
            <a:r>
              <a:rPr lang="ru-RU" sz="2400" i="1" dirty="0" err="1"/>
              <a:t>Дискавери</a:t>
            </a:r>
            <a:r>
              <a:rPr lang="ru-RU" sz="2400" i="1" dirty="0"/>
              <a:t>», «</a:t>
            </a:r>
            <a:r>
              <a:rPr lang="ru-RU" sz="2400" i="1" dirty="0" err="1"/>
              <a:t>Атлантис</a:t>
            </a:r>
            <a:r>
              <a:rPr lang="ru-RU" sz="2400" i="1" dirty="0" smtClean="0"/>
              <a:t>», «</a:t>
            </a:r>
            <a:r>
              <a:rPr lang="ru-RU" sz="2400" i="1" dirty="0" err="1"/>
              <a:t>Эндевер</a:t>
            </a:r>
            <a:r>
              <a:rPr lang="ru-RU" sz="2400" i="1" dirty="0"/>
              <a:t>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5720" y="4929198"/>
            <a:ext cx="2776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Шаттл</a:t>
            </a:r>
            <a:r>
              <a:rPr lang="ru-RU" sz="2400" dirty="0" smtClean="0"/>
              <a:t> «</a:t>
            </a:r>
            <a:r>
              <a:rPr lang="ru-RU" sz="2400" dirty="0" err="1" smtClean="0"/>
              <a:t>Дискавери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pic>
        <p:nvPicPr>
          <p:cNvPr id="7" name="Рисунок 6" descr="Рисунок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928670"/>
            <a:ext cx="2632477" cy="392907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856357"/>
            <a:ext cx="52863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«БУРАН» – </a:t>
            </a:r>
            <a:r>
              <a:rPr lang="ru-RU" sz="2400" i="1" dirty="0"/>
              <a:t>воздушно-космический корабль многоразового использования. Выполнен</a:t>
            </a:r>
          </a:p>
          <a:p>
            <a:r>
              <a:rPr lang="ru-RU" sz="2400" i="1" dirty="0"/>
              <a:t>по самолетной схеме типа «</a:t>
            </a:r>
            <a:r>
              <a:rPr lang="ru-RU" sz="2400" i="1" dirty="0" err="1"/>
              <a:t>бесхвостка</a:t>
            </a:r>
            <a:r>
              <a:rPr lang="ru-RU" sz="2400" i="1" dirty="0"/>
              <a:t>» с </a:t>
            </a:r>
            <a:r>
              <a:rPr lang="ru-RU" sz="2400" i="1" dirty="0" err="1"/>
              <a:t>низкорасположенным</a:t>
            </a:r>
            <a:r>
              <a:rPr lang="ru-RU" sz="2400" i="1" dirty="0"/>
              <a:t> крылом </a:t>
            </a:r>
            <a:r>
              <a:rPr lang="ru-RU" sz="2400" i="1" dirty="0" smtClean="0"/>
              <a:t>двойной стреловидности</a:t>
            </a:r>
            <a:r>
              <a:rPr lang="ru-RU" sz="2400" i="1" dirty="0"/>
              <a:t>. Старт корабля с помощью ракеты-носителя «Энергия», спуск </a:t>
            </a:r>
            <a:r>
              <a:rPr lang="ru-RU" sz="2400" i="1" dirty="0" smtClean="0"/>
              <a:t>и посадка </a:t>
            </a:r>
            <a:r>
              <a:rPr lang="ru-RU" sz="2400" i="1" dirty="0"/>
              <a:t>по «самолетному» режиму. Первый беспилотный полет с посадкой в</a:t>
            </a:r>
          </a:p>
          <a:p>
            <a:r>
              <a:rPr lang="ru-RU" sz="2400" i="1" dirty="0"/>
              <a:t>автоматическом режиме 15 ноября 1988 года.</a:t>
            </a:r>
          </a:p>
        </p:txBody>
      </p:sp>
      <p:pic>
        <p:nvPicPr>
          <p:cNvPr id="6" name="Рисунок 5" descr="Рисунок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000107"/>
            <a:ext cx="2838457" cy="441210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7620" y="856357"/>
            <a:ext cx="52863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«Луноход» – </a:t>
            </a:r>
            <a:r>
              <a:rPr lang="ru-RU" sz="2400" i="1" dirty="0"/>
              <a:t>автоматическое или управляемое устройство для работы </a:t>
            </a:r>
            <a:r>
              <a:rPr lang="ru-RU" sz="2400" i="1" dirty="0" smtClean="0"/>
              <a:t>и передвижения </a:t>
            </a:r>
            <a:r>
              <a:rPr lang="ru-RU" sz="2400" i="1" dirty="0"/>
              <a:t>по поверхности Луны. Первый автоматический лунный </a:t>
            </a:r>
            <a:r>
              <a:rPr lang="ru-RU" sz="2400" i="1" dirty="0" smtClean="0"/>
              <a:t>самоходный аппарат</a:t>
            </a:r>
            <a:r>
              <a:rPr lang="ru-RU" sz="2400" i="1" dirty="0"/>
              <a:t>, управляемый с Земли, – советский «Луноход-1» (1970), а первый</a:t>
            </a:r>
          </a:p>
          <a:p>
            <a:r>
              <a:rPr lang="ru-RU" sz="2400" i="1" dirty="0"/>
              <a:t>управляемый лунный самоходный аппарат – американский луноход </a:t>
            </a:r>
            <a:r>
              <a:rPr lang="ru-RU" sz="2400" b="1" i="1" dirty="0"/>
              <a:t>«</a:t>
            </a:r>
            <a:r>
              <a:rPr lang="ru-RU" sz="2400" b="1" i="1" dirty="0" err="1"/>
              <a:t>Ровер</a:t>
            </a:r>
            <a:r>
              <a:rPr lang="ru-RU" sz="2400" b="1" i="1" dirty="0"/>
              <a:t>» (1971).</a:t>
            </a:r>
          </a:p>
        </p:txBody>
      </p:sp>
      <p:pic>
        <p:nvPicPr>
          <p:cNvPr id="6" name="Рисунок 5" descr="Рисунок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80" y="1071546"/>
            <a:ext cx="3659020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642918"/>
            <a:ext cx="60721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/>
              <a:t>Исаак Ньютон </a:t>
            </a:r>
            <a:r>
              <a:rPr lang="ru-RU" sz="2000" i="1" dirty="0" smtClean="0"/>
              <a:t>(1643-1727</a:t>
            </a:r>
            <a:r>
              <a:rPr lang="ru-RU" sz="2000" i="1" dirty="0"/>
              <a:t>), английский математик, механик, астроном </a:t>
            </a:r>
            <a:r>
              <a:rPr lang="ru-RU" sz="2000" i="1" dirty="0" smtClean="0"/>
              <a:t>и физик</a:t>
            </a:r>
            <a:r>
              <a:rPr lang="ru-RU" sz="2000" i="1" dirty="0"/>
              <a:t>, создатель классической механики. Построил зеркальный телескоп.</a:t>
            </a:r>
          </a:p>
          <a:p>
            <a:r>
              <a:rPr lang="ru-RU" sz="2000" i="1" dirty="0"/>
              <a:t>Сформулировал основные законы классической механики. Открыл закон </a:t>
            </a:r>
            <a:r>
              <a:rPr lang="ru-RU" sz="2000" i="1" dirty="0" smtClean="0"/>
              <a:t>всемирного тяготения</a:t>
            </a:r>
            <a:r>
              <a:rPr lang="ru-RU" sz="2000" i="1" dirty="0"/>
              <a:t>, дал теорию движения небесных тел, создав основы небесной </a:t>
            </a:r>
            <a:r>
              <a:rPr lang="ru-RU" sz="2000" i="1" dirty="0" smtClean="0"/>
              <a:t>механики. </a:t>
            </a:r>
            <a:endParaRPr lang="ru-RU" sz="20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303455"/>
            <a:ext cx="60721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/>
              <a:t>Николай Коперник </a:t>
            </a:r>
            <a:r>
              <a:rPr lang="ru-RU" sz="2000" i="1" dirty="0" smtClean="0"/>
              <a:t>(1473-1543</a:t>
            </a:r>
            <a:r>
              <a:rPr lang="ru-RU" sz="2000" i="1" dirty="0"/>
              <a:t>), польский астроном, </a:t>
            </a:r>
            <a:r>
              <a:rPr lang="ru-RU" sz="2000" i="1" dirty="0" smtClean="0"/>
              <a:t>создатель гелиоцентрической </a:t>
            </a:r>
            <a:r>
              <a:rPr lang="ru-RU" sz="2000" i="1" dirty="0"/>
              <a:t>системы мира. Совершил переворот в естествознании,</a:t>
            </a:r>
          </a:p>
          <a:p>
            <a:pPr algn="r"/>
            <a:r>
              <a:rPr lang="ru-RU" sz="2000" i="1" dirty="0"/>
              <a:t>отказавшись от принятого в течение многих веков учения о центральном </a:t>
            </a:r>
            <a:r>
              <a:rPr lang="ru-RU" sz="2000" i="1" dirty="0" smtClean="0"/>
              <a:t>положении Земли</a:t>
            </a:r>
            <a:r>
              <a:rPr lang="ru-RU" sz="2000" i="1" dirty="0"/>
              <a:t>. Объяснил видимые движения небесных светил вращением Земли вокруг оси </a:t>
            </a:r>
            <a:r>
              <a:rPr lang="ru-RU" sz="2000" i="1" dirty="0" smtClean="0"/>
              <a:t>и обращением </a:t>
            </a:r>
            <a:r>
              <a:rPr lang="ru-RU" sz="2000" i="1" dirty="0"/>
              <a:t>планет (в т. ч. Земли) вокруг Солнца. </a:t>
            </a:r>
          </a:p>
        </p:txBody>
      </p:sp>
      <p:pic>
        <p:nvPicPr>
          <p:cNvPr id="9" name="Рисунок 8" descr="Рисунок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85794"/>
            <a:ext cx="2262190" cy="2047282"/>
          </a:xfrm>
          <a:prstGeom prst="rect">
            <a:avLst/>
          </a:prstGeom>
        </p:spPr>
      </p:pic>
      <p:pic>
        <p:nvPicPr>
          <p:cNvPr id="10" name="Рисунок 9" descr="Рисунок1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4357694"/>
            <a:ext cx="2000264" cy="233949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Яркие события и люди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642918"/>
            <a:ext cx="60721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/>
              <a:t>Галилео Галилей </a:t>
            </a:r>
            <a:r>
              <a:rPr lang="ru-RU" sz="2000" i="1" dirty="0" smtClean="0"/>
              <a:t>(1564-1642</a:t>
            </a:r>
            <a:r>
              <a:rPr lang="ru-RU" sz="2000" i="1" dirty="0"/>
              <a:t>) построил телескоп с 32-кратным </a:t>
            </a:r>
            <a:r>
              <a:rPr lang="ru-RU" sz="2000" i="1" dirty="0" smtClean="0"/>
              <a:t>увеличением и </a:t>
            </a:r>
            <a:r>
              <a:rPr lang="ru-RU" sz="2000" i="1" dirty="0"/>
              <a:t>с его помощью открыл горы на Луне, 4 спутника Юпитера, фазы у Венеры, </a:t>
            </a:r>
            <a:r>
              <a:rPr lang="ru-RU" sz="2000" i="1" dirty="0" smtClean="0"/>
              <a:t>пятна на </a:t>
            </a:r>
            <a:r>
              <a:rPr lang="ru-RU" sz="2000" i="1" dirty="0"/>
              <a:t>Солнце. Активно защищал гелиоцентрическую систему мира, за что был</a:t>
            </a:r>
          </a:p>
          <a:p>
            <a:r>
              <a:rPr lang="ru-RU" sz="2000" i="1" dirty="0"/>
              <a:t>подвергнут суду инквизиции (1633), вынудившей его отречься от учения </a:t>
            </a:r>
            <a:r>
              <a:rPr lang="ru-RU" sz="2000" i="1" dirty="0" smtClean="0"/>
              <a:t>Н.Коперника</a:t>
            </a:r>
            <a:r>
              <a:rPr lang="ru-RU" sz="2000" i="1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995678"/>
            <a:ext cx="60721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 smtClean="0"/>
              <a:t>Джордано Бруно </a:t>
            </a:r>
            <a:r>
              <a:rPr lang="ru-RU" sz="2000" i="1" dirty="0"/>
              <a:t>не был астрономом, а был философом, который поразил всех смелой для </a:t>
            </a:r>
            <a:r>
              <a:rPr lang="ru-RU" sz="2000" i="1" dirty="0" smtClean="0"/>
              <a:t>своего времени </a:t>
            </a:r>
            <a:r>
              <a:rPr lang="ru-RU" sz="2000" i="1" dirty="0"/>
              <a:t>новой картиной мироздания. В</a:t>
            </a:r>
          </a:p>
          <a:p>
            <a:pPr algn="r"/>
            <a:r>
              <a:rPr lang="ru-RU" sz="2000" i="1" dirty="0"/>
              <a:t>тюрьме инквизиции Бруно провел долгие годы. От него требовали отречения </a:t>
            </a:r>
            <a:r>
              <a:rPr lang="ru-RU" sz="2000" i="1" dirty="0" smtClean="0"/>
              <a:t>от «еретического</a:t>
            </a:r>
            <a:r>
              <a:rPr lang="ru-RU" sz="2000" i="1" dirty="0"/>
              <a:t>» учения. </a:t>
            </a:r>
            <a:r>
              <a:rPr lang="ru-RU" sz="2000" i="1" dirty="0" smtClean="0"/>
              <a:t>Бруно по обычаю </a:t>
            </a:r>
            <a:r>
              <a:rPr lang="ru-RU" sz="2000" i="1" dirty="0"/>
              <a:t>инквизиции был заживо сожжен на костре в Риме, на Площади Цветов.</a:t>
            </a:r>
          </a:p>
          <a:p>
            <a:pPr algn="r"/>
            <a:r>
              <a:rPr lang="ru-RU" sz="2000" i="1" dirty="0"/>
              <a:t>«Сжечь – не значит опровергнуть» – были последними словами осужденного.</a:t>
            </a:r>
          </a:p>
        </p:txBody>
      </p:sp>
      <p:pic>
        <p:nvPicPr>
          <p:cNvPr id="9" name="Рисунок 8" descr="Рисунок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714356"/>
            <a:ext cx="2143125" cy="2857500"/>
          </a:xfrm>
          <a:prstGeom prst="rect">
            <a:avLst/>
          </a:prstGeom>
        </p:spPr>
      </p:pic>
      <p:pic>
        <p:nvPicPr>
          <p:cNvPr id="10" name="Рисунок 9" descr="Рисунок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3929066"/>
            <a:ext cx="1785950" cy="270598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Легенды – Большая медведица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Почти </a:t>
            </a:r>
            <a:r>
              <a:rPr lang="ru-RU" sz="2400" dirty="0"/>
              <a:t>с каждым созвездием связана какая-нибудь древняя легенда </a:t>
            </a:r>
            <a:r>
              <a:rPr lang="ru-RU" sz="2400" dirty="0" smtClean="0"/>
              <a:t>или миф</a:t>
            </a:r>
            <a:r>
              <a:rPr lang="ru-RU" sz="2400" dirty="0"/>
              <a:t>.</a:t>
            </a:r>
          </a:p>
          <a:p>
            <a:r>
              <a:rPr lang="ru-RU" sz="2400" dirty="0" smtClean="0"/>
              <a:t>   Одна </a:t>
            </a:r>
            <a:r>
              <a:rPr lang="ru-RU" sz="2400" dirty="0"/>
              <a:t>из древнегреческих легенд рассказывает, как всемогущий бог Зевс взял себе </a:t>
            </a:r>
            <a:r>
              <a:rPr lang="ru-RU" sz="2400" dirty="0" smtClean="0"/>
              <a:t>в жены </a:t>
            </a:r>
            <a:r>
              <a:rPr lang="ru-RU" sz="2400" dirty="0"/>
              <a:t>прекраснейшую нимфу </a:t>
            </a:r>
            <a:r>
              <a:rPr lang="ru-RU" sz="2400" dirty="0" err="1"/>
              <a:t>Каллиосто</a:t>
            </a:r>
            <a:r>
              <a:rPr lang="ru-RU" sz="2400" dirty="0"/>
              <a:t>. Чтобы избавить </a:t>
            </a:r>
            <a:r>
              <a:rPr lang="ru-RU" sz="2400" dirty="0" err="1"/>
              <a:t>Каллиосто</a:t>
            </a:r>
            <a:r>
              <a:rPr lang="ru-RU" sz="2400" dirty="0"/>
              <a:t> от </a:t>
            </a:r>
            <a:r>
              <a:rPr lang="ru-RU" sz="2400" dirty="0" smtClean="0"/>
              <a:t>преследований ревнивой </a:t>
            </a:r>
            <a:r>
              <a:rPr lang="ru-RU" sz="2400" dirty="0"/>
              <a:t>Геры, Зевс обратил </a:t>
            </a:r>
            <a:r>
              <a:rPr lang="ru-RU" sz="2400" dirty="0" err="1"/>
              <a:t>Каллиосто</a:t>
            </a:r>
            <a:r>
              <a:rPr lang="ru-RU" sz="2400" dirty="0"/>
              <a:t> в медведицу и взял к себе на небо. Отсюда – на небе</a:t>
            </a:r>
          </a:p>
          <a:p>
            <a:r>
              <a:rPr lang="ru-RU" sz="2400" dirty="0"/>
              <a:t>Большая Медведица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6000768"/>
            <a:ext cx="50095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Рисунок созвездия на древней карте</a:t>
            </a:r>
            <a:endParaRPr lang="ru-RU" sz="2400" dirty="0"/>
          </a:p>
        </p:txBody>
      </p:sp>
      <p:pic>
        <p:nvPicPr>
          <p:cNvPr id="7" name="Рисунок 6" descr="Рисунок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429000"/>
            <a:ext cx="3810000" cy="2571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Цель: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429124" y="714356"/>
            <a:ext cx="4143404" cy="478634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популяризация знаний по астрономии и достижений в области космонавтики,</a:t>
            </a:r>
          </a:p>
          <a:p>
            <a:r>
              <a:rPr lang="ru-RU" sz="2400" dirty="0" smtClean="0"/>
              <a:t>расширение кругозора, </a:t>
            </a:r>
          </a:p>
          <a:p>
            <a:r>
              <a:rPr lang="ru-RU" sz="2400" dirty="0" smtClean="0"/>
              <a:t>развитие познавательной активности, коммуникативных способностей учащихся, чувства солидарности, здорового соперничества,</a:t>
            </a:r>
          </a:p>
          <a:p>
            <a:r>
              <a:rPr lang="ru-RU" sz="2400" dirty="0" smtClean="0"/>
              <a:t>совершенствование навыков групповой работы.</a:t>
            </a:r>
            <a:endParaRPr lang="ru-RU" sz="2400" dirty="0"/>
          </a:p>
        </p:txBody>
      </p:sp>
      <p:pic>
        <p:nvPicPr>
          <p:cNvPr id="5" name="Рисунок 4" descr="Рисунок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714356"/>
            <a:ext cx="3667125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Легенды – Кассиопея, Цефей, Андромеда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О </a:t>
            </a:r>
            <a:r>
              <a:rPr lang="ru-RU" sz="2400" dirty="0"/>
              <a:t>созвездиях Кассиопеи, Цефея, Андромеды, Пегаса и Персея сложилась </a:t>
            </a:r>
            <a:r>
              <a:rPr lang="ru-RU" sz="2400" dirty="0" smtClean="0"/>
              <a:t>другая легенда</a:t>
            </a:r>
            <a:r>
              <a:rPr lang="ru-RU" sz="2400" dirty="0"/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Когда-то </a:t>
            </a:r>
            <a:r>
              <a:rPr lang="ru-RU" sz="2400" dirty="0"/>
              <a:t>в незапамятные времена, у мифического царя эфиопов Цефея </a:t>
            </a:r>
            <a:r>
              <a:rPr lang="ru-RU" sz="2400" dirty="0" smtClean="0"/>
              <a:t>была красавица </a:t>
            </a:r>
            <a:r>
              <a:rPr lang="ru-RU" sz="2400" dirty="0"/>
              <a:t>жена царица Кассиопея. Однажды Кассиопея имела неосторожность </a:t>
            </a:r>
            <a:r>
              <a:rPr lang="ru-RU" sz="2400" dirty="0" smtClean="0"/>
              <a:t>похвастать красотой </a:t>
            </a:r>
            <a:r>
              <a:rPr lang="ru-RU" sz="2400" dirty="0"/>
              <a:t>своей дочери в присутствии нереид – мифических жительниц моря. </a:t>
            </a:r>
            <a:r>
              <a:rPr lang="ru-RU" sz="2400" dirty="0" smtClean="0"/>
              <a:t>Завистливые нереиды </a:t>
            </a:r>
            <a:r>
              <a:rPr lang="ru-RU" sz="2400" dirty="0"/>
              <a:t>пожаловались богу моря Посейдону, и он напустил не берега Эфиопии </a:t>
            </a:r>
            <a:r>
              <a:rPr lang="ru-RU" sz="2400" dirty="0" smtClean="0"/>
              <a:t>страшное чудовище</a:t>
            </a:r>
            <a:r>
              <a:rPr lang="ru-RU" sz="2400" dirty="0"/>
              <a:t>, пожиравшее людей. Цефей, по совету оракула, вынужден был отдать на </a:t>
            </a:r>
            <a:r>
              <a:rPr lang="ru-RU" sz="2400" dirty="0" smtClean="0"/>
              <a:t>съедение чудовищу </a:t>
            </a:r>
            <a:r>
              <a:rPr lang="ru-RU" sz="2400" dirty="0"/>
              <a:t>свою любимую дочь Андромеду. Он приковал ее к прибрежной скале, и </a:t>
            </a:r>
            <a:r>
              <a:rPr lang="ru-RU" sz="2400" dirty="0" smtClean="0"/>
              <a:t>каждую минуту </a:t>
            </a:r>
            <a:r>
              <a:rPr lang="ru-RU" sz="2400" dirty="0"/>
              <a:t>Андромеда ожидала гибели. Но Андромеду спас герой Персей, прилетевший на</a:t>
            </a:r>
          </a:p>
          <a:p>
            <a:r>
              <a:rPr lang="ru-RU" sz="2400" dirty="0"/>
              <a:t>крылатом коне Пегасе. Главных участников этого мифа фантазия древних греков </a:t>
            </a:r>
            <a:r>
              <a:rPr lang="ru-RU" sz="2400" dirty="0" smtClean="0"/>
              <a:t>поместила на </a:t>
            </a:r>
            <a:r>
              <a:rPr lang="ru-RU" sz="2400" dirty="0"/>
              <a:t>небо. Так появились созвездия Цефея, Кассиопеи, Андромеды, Пегаса, Персея.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Восточный календарь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странах Востока, и особенно Азии, с давних времен широкое </a:t>
            </a:r>
            <a:r>
              <a:rPr lang="ru-RU" sz="2400" dirty="0" smtClean="0"/>
              <a:t>распространение получил </a:t>
            </a:r>
            <a:r>
              <a:rPr lang="ru-RU" sz="2400" dirty="0"/>
              <a:t>календарь 12-летнего цикла. Этот календарь зародился у кочевых </a:t>
            </a:r>
            <a:r>
              <a:rPr lang="ru-RU" sz="2400" dirty="0" smtClean="0"/>
              <a:t>народов Центральной </a:t>
            </a:r>
            <a:r>
              <a:rPr lang="ru-RU" sz="2400" dirty="0"/>
              <a:t>Азии. В основу календаря животного цикла положен период обращения</a:t>
            </a:r>
          </a:p>
          <a:p>
            <a:r>
              <a:rPr lang="ru-RU" sz="2400" dirty="0"/>
              <a:t>Юпитера вокруг Солнца. Этот период равен примерно 12 годам.</a:t>
            </a:r>
          </a:p>
        </p:txBody>
      </p:sp>
      <p:sp>
        <p:nvSpPr>
          <p:cNvPr id="5" name="Скругленный прямоугольник 4">
            <a:hlinkClick r:id="rId2" action="ppaction://program"/>
          </p:cNvPr>
          <p:cNvSpPr/>
          <p:nvPr/>
        </p:nvSpPr>
        <p:spPr>
          <a:xfrm>
            <a:off x="5357818" y="5715016"/>
            <a:ext cx="2357454" cy="500066"/>
          </a:xfrm>
          <a:prstGeom prst="round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Старт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Рисунок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571744"/>
            <a:ext cx="3810000" cy="3143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Часовые пояса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Найдите </a:t>
            </a:r>
            <a:r>
              <a:rPr lang="ru-RU" sz="2400" dirty="0" smtClean="0"/>
              <a:t>соответствие между названиями зодиакальных созвездий </a:t>
            </a:r>
            <a:r>
              <a:rPr lang="ru-RU" sz="2400" dirty="0"/>
              <a:t>и </a:t>
            </a:r>
            <a:r>
              <a:rPr lang="ru-RU" sz="2400" dirty="0" smtClean="0"/>
              <a:t>символами, которыми они обозначаются.</a:t>
            </a:r>
            <a:endParaRPr lang="ru-RU" sz="2400" dirty="0"/>
          </a:p>
        </p:txBody>
      </p:sp>
      <p:pic>
        <p:nvPicPr>
          <p:cNvPr id="6" name="Рисунок 5" descr="1255967568_zodiac_tms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2285992"/>
            <a:ext cx="4286250" cy="25717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467999" y="162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Овен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8000" y="234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Телец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8000" y="306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Близнецы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7999" y="378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Рак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8000" y="450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Лев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999" y="522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Дева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307999" y="162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Весы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308000" y="234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Скорпион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308000" y="306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Стрелец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308000" y="378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Козерог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307999" y="450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Водолей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307999" y="5220000"/>
            <a:ext cx="1512000" cy="4616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/>
              <a:t>Рыбы</a:t>
            </a:r>
            <a:endParaRPr lang="ru-RU" sz="2400" dirty="0"/>
          </a:p>
        </p:txBody>
      </p:sp>
      <p:cxnSp>
        <p:nvCxnSpPr>
          <p:cNvPr id="22" name="Прямая соединительная линия 21"/>
          <p:cNvCxnSpPr>
            <a:endCxn id="20" idx="1"/>
          </p:cNvCxnSpPr>
          <p:nvPr/>
        </p:nvCxnSpPr>
        <p:spPr>
          <a:xfrm>
            <a:off x="3286116" y="2643182"/>
            <a:ext cx="4021883" cy="2807651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11" idx="3"/>
          </p:cNvCxnSpPr>
          <p:nvPr/>
        </p:nvCxnSpPr>
        <p:spPr>
          <a:xfrm rot="10800000" flipV="1">
            <a:off x="1980000" y="2643181"/>
            <a:ext cx="3949322" cy="647651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9" idx="3"/>
          </p:cNvCxnSpPr>
          <p:nvPr/>
        </p:nvCxnSpPr>
        <p:spPr>
          <a:xfrm>
            <a:off x="1979999" y="1850833"/>
            <a:ext cx="2163373" cy="792349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10" idx="3"/>
          </p:cNvCxnSpPr>
          <p:nvPr/>
        </p:nvCxnSpPr>
        <p:spPr>
          <a:xfrm rot="10800000">
            <a:off x="1980000" y="2570834"/>
            <a:ext cx="3020628" cy="911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12" idx="3"/>
          </p:cNvCxnSpPr>
          <p:nvPr/>
        </p:nvCxnSpPr>
        <p:spPr>
          <a:xfrm rot="10800000" flipV="1">
            <a:off x="1980000" y="3571875"/>
            <a:ext cx="1306117" cy="438957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13" idx="3"/>
          </p:cNvCxnSpPr>
          <p:nvPr/>
        </p:nvCxnSpPr>
        <p:spPr>
          <a:xfrm rot="10800000" flipV="1">
            <a:off x="1980000" y="3571875"/>
            <a:ext cx="2163372" cy="1158957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14" idx="3"/>
          </p:cNvCxnSpPr>
          <p:nvPr/>
        </p:nvCxnSpPr>
        <p:spPr>
          <a:xfrm rot="10800000" flipV="1">
            <a:off x="1980000" y="3500437"/>
            <a:ext cx="3020629" cy="1950395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15" idx="1"/>
          </p:cNvCxnSpPr>
          <p:nvPr/>
        </p:nvCxnSpPr>
        <p:spPr>
          <a:xfrm rot="5400000" flipH="1" flipV="1">
            <a:off x="5901015" y="1950579"/>
            <a:ext cx="1506729" cy="1307239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endCxn id="16" idx="1"/>
          </p:cNvCxnSpPr>
          <p:nvPr/>
        </p:nvCxnSpPr>
        <p:spPr>
          <a:xfrm flipV="1">
            <a:off x="3286116" y="2570833"/>
            <a:ext cx="4021884" cy="1858299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endCxn id="17" idx="1"/>
          </p:cNvCxnSpPr>
          <p:nvPr/>
        </p:nvCxnSpPr>
        <p:spPr>
          <a:xfrm flipV="1">
            <a:off x="4214810" y="3290833"/>
            <a:ext cx="3093190" cy="1209737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18" idx="1"/>
          </p:cNvCxnSpPr>
          <p:nvPr/>
        </p:nvCxnSpPr>
        <p:spPr>
          <a:xfrm flipV="1">
            <a:off x="4929190" y="4010833"/>
            <a:ext cx="2378810" cy="561175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19" idx="1"/>
          </p:cNvCxnSpPr>
          <p:nvPr/>
        </p:nvCxnSpPr>
        <p:spPr>
          <a:xfrm>
            <a:off x="6072198" y="4429132"/>
            <a:ext cx="1235801" cy="301701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Часовые пояса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1919 году, приняв за </a:t>
            </a:r>
            <a:r>
              <a:rPr lang="ru-RU" sz="2400" dirty="0" smtClean="0"/>
              <a:t>основу международную </a:t>
            </a:r>
            <a:r>
              <a:rPr lang="ru-RU" sz="2400" dirty="0"/>
              <a:t>систему часовых поясов и существовавшие тогда </a:t>
            </a:r>
            <a:r>
              <a:rPr lang="ru-RU" sz="2400" dirty="0" smtClean="0"/>
              <a:t>административные границы</a:t>
            </a:r>
            <a:r>
              <a:rPr lang="ru-RU" sz="2400" dirty="0"/>
              <a:t>, на карту РСФСР были нанесены часовые </a:t>
            </a:r>
            <a:r>
              <a:rPr lang="ru-RU" sz="2400" dirty="0" smtClean="0"/>
              <a:t>пояса.</a:t>
            </a:r>
            <a:endParaRPr lang="ru-RU" sz="2400" dirty="0"/>
          </a:p>
        </p:txBody>
      </p:sp>
      <p:sp>
        <p:nvSpPr>
          <p:cNvPr id="5" name="Скругленный прямоугольник 4">
            <a:hlinkClick r:id="rId2" action="ppaction://program"/>
          </p:cNvPr>
          <p:cNvSpPr/>
          <p:nvPr/>
        </p:nvSpPr>
        <p:spPr>
          <a:xfrm>
            <a:off x="6286512" y="5715016"/>
            <a:ext cx="2357454" cy="500066"/>
          </a:xfrm>
          <a:prstGeom prst="round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Старт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Рисунок24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14480" y="2071678"/>
            <a:ext cx="5426028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Викторина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642918"/>
            <a:ext cx="5786446" cy="621508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Назовите </a:t>
            </a:r>
            <a:r>
              <a:rPr lang="ru-RU" sz="2400" dirty="0"/>
              <a:t>русского ученого, основоположника космонавтики</a:t>
            </a:r>
            <a:r>
              <a:rPr lang="ru-RU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Изобретатель первых советских космических кораблей.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 каком году состоялся первый полёт человека в космос?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Первый человек, покоривший звездное небо.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Сколько длился космический полет Ю.А. Гагарина?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Как назывался космический корабль Ю.А. Гагарина</a:t>
            </a:r>
            <a:r>
              <a:rPr lang="ru-RU" sz="24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Первая в мире женщина-космонавт.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Кто первым вышел в открытый космос</a:t>
            </a:r>
            <a:r>
              <a:rPr lang="ru-RU" sz="2400" dirty="0" smtClean="0"/>
              <a:t>?</a:t>
            </a:r>
            <a:endParaRPr lang="ru-RU" sz="2400" dirty="0"/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8743" y="642918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К.Э. </a:t>
            </a:r>
            <a:r>
              <a:rPr lang="ru-RU" sz="2400" b="1" i="1" dirty="0" smtClean="0"/>
              <a:t>Циолковский</a:t>
            </a:r>
            <a:endParaRPr lang="ru-RU" sz="24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8743" y="1500174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С. П. Королев</a:t>
            </a:r>
            <a:endParaRPr lang="ru-RU" sz="2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8743" y="2357430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12 апреля 1961 г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3143248"/>
            <a:ext cx="3714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Юрий Алексеевич </a:t>
            </a:r>
            <a:r>
              <a:rPr lang="ru-RU" sz="2400" b="1" i="1" dirty="0" smtClean="0"/>
              <a:t>Гагарин</a:t>
            </a:r>
            <a:endParaRPr lang="ru-RU" sz="24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18743" y="3929066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108 мин = 1 ч 48 </a:t>
            </a:r>
            <a:r>
              <a:rPr lang="ru-RU" sz="2400" b="1" i="1" dirty="0" smtClean="0"/>
              <a:t>мин</a:t>
            </a:r>
            <a:endParaRPr lang="ru-RU" sz="2400" b="1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8743" y="4643446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«Восток</a:t>
            </a:r>
            <a:r>
              <a:rPr lang="ru-RU" sz="2400" b="1" i="1" dirty="0" smtClean="0"/>
              <a:t>»</a:t>
            </a:r>
            <a:endParaRPr lang="ru-RU" sz="2400" b="1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57819" y="5429264"/>
            <a:ext cx="3786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Валентина </a:t>
            </a:r>
            <a:r>
              <a:rPr lang="ru-RU" sz="2400" b="1" i="1" dirty="0" smtClean="0"/>
              <a:t> Терешкова</a:t>
            </a:r>
            <a:endParaRPr lang="ru-RU" sz="2400" b="1" i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118743" y="6000768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Алексей </a:t>
            </a:r>
            <a:r>
              <a:rPr lang="ru-RU" sz="2400" b="1" i="1" dirty="0" smtClean="0"/>
              <a:t> Леонов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Викторина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642918"/>
            <a:ext cx="5786446" cy="6215082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dirty="0" smtClean="0"/>
              <a:t>9.  Кто </a:t>
            </a:r>
            <a:r>
              <a:rPr lang="ru-RU" sz="2400" dirty="0"/>
              <a:t>стал первым человеком, ступившим на поверхность Луны?</a:t>
            </a:r>
          </a:p>
          <a:p>
            <a:pPr>
              <a:buNone/>
            </a:pPr>
            <a:r>
              <a:rPr lang="ru-RU" sz="2400" dirty="0" smtClean="0"/>
              <a:t>10. Как </a:t>
            </a:r>
            <a:r>
              <a:rPr lang="ru-RU" sz="2400" dirty="0"/>
              <a:t>называются русский и </a:t>
            </a:r>
            <a:r>
              <a:rPr lang="ru-RU" sz="2400" dirty="0" smtClean="0"/>
              <a:t>  американские </a:t>
            </a:r>
            <a:r>
              <a:rPr lang="ru-RU" sz="2400" dirty="0"/>
              <a:t>космические корабли </a:t>
            </a:r>
            <a:r>
              <a:rPr lang="ru-RU" sz="2400" dirty="0" smtClean="0"/>
              <a:t>многоразового использования</a:t>
            </a:r>
            <a:r>
              <a:rPr lang="ru-RU" sz="2400" dirty="0"/>
              <a:t>?</a:t>
            </a:r>
          </a:p>
          <a:p>
            <a:pPr>
              <a:buNone/>
            </a:pPr>
            <a:r>
              <a:rPr lang="ru-RU" sz="2400" dirty="0" smtClean="0"/>
              <a:t>11. В </a:t>
            </a:r>
            <a:r>
              <a:rPr lang="ru-RU" sz="2400" dirty="0"/>
              <a:t>каком году был произведен запуск первого искусственного спутника Земли?</a:t>
            </a:r>
          </a:p>
          <a:p>
            <a:pPr>
              <a:buNone/>
            </a:pPr>
            <a:r>
              <a:rPr lang="ru-RU" sz="2400" dirty="0" smtClean="0"/>
              <a:t>12. Как </a:t>
            </a:r>
            <a:r>
              <a:rPr lang="ru-RU" sz="2400" dirty="0"/>
              <a:t>назывался самоходный аппарат, совершивший путешествие по </a:t>
            </a:r>
            <a:r>
              <a:rPr lang="ru-RU" sz="2400" dirty="0" smtClean="0"/>
              <a:t>поверхности Луны</a:t>
            </a:r>
            <a:r>
              <a:rPr lang="ru-RU" sz="2400" dirty="0"/>
              <a:t>?</a:t>
            </a:r>
          </a:p>
          <a:p>
            <a:pPr>
              <a:buNone/>
            </a:pPr>
            <a:r>
              <a:rPr lang="ru-RU" sz="2400" dirty="0" smtClean="0"/>
              <a:t>13. Как звали собак - космонавтов?</a:t>
            </a:r>
            <a:endParaRPr lang="ru-RU" sz="2400" dirty="0"/>
          </a:p>
          <a:p>
            <a:pPr>
              <a:buNone/>
            </a:pPr>
            <a:r>
              <a:rPr lang="ru-RU" sz="2400" dirty="0" smtClean="0"/>
              <a:t>14. Естественный </a:t>
            </a:r>
            <a:r>
              <a:rPr lang="ru-RU" sz="2400" dirty="0"/>
              <a:t>спутник Земли.</a:t>
            </a:r>
          </a:p>
          <a:p>
            <a:pPr>
              <a:buNone/>
            </a:pPr>
            <a:r>
              <a:rPr lang="ru-RU" sz="2400" dirty="0" smtClean="0"/>
              <a:t>15. Сколько </a:t>
            </a:r>
            <a:r>
              <a:rPr lang="ru-RU" sz="2400" dirty="0"/>
              <a:t>воды в лунных морях?</a:t>
            </a:r>
          </a:p>
          <a:p>
            <a:pPr>
              <a:buNone/>
            </a:pPr>
            <a:r>
              <a:rPr lang="ru-RU" sz="2400" dirty="0" smtClean="0"/>
              <a:t>16. Основной </a:t>
            </a:r>
            <a:r>
              <a:rPr lang="ru-RU" sz="2400" dirty="0"/>
              <a:t>инструмент астронома.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8743" y="642918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Нил </a:t>
            </a:r>
            <a:r>
              <a:rPr lang="ru-RU" sz="2400" b="1" i="1" dirty="0" err="1" smtClean="0"/>
              <a:t>Армстронг</a:t>
            </a:r>
            <a:endParaRPr lang="ru-RU" sz="24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8743" y="1500174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«Буран», «</a:t>
            </a:r>
            <a:r>
              <a:rPr lang="ru-RU" sz="2400" b="1" i="1" dirty="0" err="1"/>
              <a:t>Шаттл</a:t>
            </a:r>
            <a:r>
              <a:rPr lang="ru-RU" sz="2400" b="1" i="1" dirty="0" smtClean="0"/>
              <a:t>»</a:t>
            </a:r>
            <a:endParaRPr lang="ru-RU" sz="2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8743" y="2500306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4 октября </a:t>
            </a:r>
            <a:r>
              <a:rPr lang="ru-RU" sz="2400" b="1" i="1" dirty="0"/>
              <a:t>1957 г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72198" y="3643314"/>
            <a:ext cx="3071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«Луноход</a:t>
            </a:r>
            <a:r>
              <a:rPr lang="ru-RU" sz="2400" b="1" i="1" dirty="0" smtClean="0"/>
              <a:t>»</a:t>
            </a:r>
            <a:endParaRPr lang="ru-RU" sz="24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18743" y="4929198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Белка и Стрелка</a:t>
            </a:r>
            <a:endParaRPr lang="ru-RU" sz="2400" b="1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8743" y="5357826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Луна</a:t>
            </a:r>
            <a:endParaRPr lang="ru-RU" sz="2400" b="1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00760" y="5786454"/>
            <a:ext cx="3143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Нет воды</a:t>
            </a:r>
            <a:endParaRPr lang="ru-RU" sz="2400" b="1" i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118743" y="6215082"/>
            <a:ext cx="3025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Телескоп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4181475" cy="5715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29124" y="500042"/>
            <a:ext cx="437010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Покорителям </a:t>
            </a:r>
            <a:b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</a:br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космоса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850577">
            <a:off x="2677411" y="1813492"/>
            <a:ext cx="637225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i="1" spc="50" dirty="0">
                <a:ln w="11430"/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  <a:tileRect r="-100000" b="-1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п</a:t>
            </a:r>
            <a:r>
              <a:rPr lang="ru-RU" sz="9600" b="1" i="1" spc="50" dirty="0" smtClean="0">
                <a:ln w="11430"/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  <a:tileRect r="-100000" b="-1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освящается…</a:t>
            </a:r>
            <a:endParaRPr lang="ru-RU" sz="9600" b="1" i="1" cap="none" spc="50" dirty="0">
              <a:ln w="11430"/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  <a:tileRect r="-100000" b="-1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6396335"/>
            <a:ext cx="6572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Ресурс: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http://sch1106.mosuzedu.ru/upload2.html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3108" y="42860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12 апреля –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День авиации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и космонавтики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3357562"/>
            <a:ext cx="82153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Две вещи поражают нас больше всего – звезды над головой и совесть внутри нас …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7818" y="5429264"/>
            <a:ext cx="33980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Древняя мудрость</a:t>
            </a:r>
            <a:endParaRPr lang="ru-RU" sz="3200" dirty="0"/>
          </a:p>
        </p:txBody>
      </p:sp>
      <p:pic>
        <p:nvPicPr>
          <p:cNvPr id="7" name="Рисунок 6" descr="Рисунок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7" y="428604"/>
            <a:ext cx="4026479" cy="26574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Понять природу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785794"/>
            <a:ext cx="79296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Все люди живут под одним и тем же небом. Его красота пробуждает в нас высокие и светлые чувства, дарит радость творческого вдохновения. Его тайны призывают</a:t>
            </a:r>
          </a:p>
          <a:p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человеческий разум к размышлению, к исследованию физического мира. Понять 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природу наблюдаемых тел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 и явлений во Вселенной, 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дать объяснение их 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свойствам, узнать, как они 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возникают и развиваются, </a:t>
            </a:r>
            <a:b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</a:br>
            <a:r>
              <a:rPr lang="ru-RU" sz="2400" dirty="0" smtClean="0">
                <a:effectLst>
                  <a:glow rad="101600">
                    <a:srgbClr val="FFFFFF"/>
                  </a:glow>
                </a:effectLst>
              </a:rPr>
              <a:t>люди хотели всегда.</a:t>
            </a:r>
            <a:endParaRPr lang="ru-RU" sz="2400" dirty="0">
              <a:effectLst>
                <a:glow rad="101600">
                  <a:srgbClr val="FFFFFF"/>
                </a:glow>
              </a:effectLst>
            </a:endParaRPr>
          </a:p>
        </p:txBody>
      </p:sp>
      <p:pic>
        <p:nvPicPr>
          <p:cNvPr id="6" name="Рисунок 5" descr="Рисунок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2357430"/>
            <a:ext cx="4762500" cy="34004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Понять природу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929066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Люди </a:t>
            </a:r>
            <a:r>
              <a:rPr lang="ru-RU" sz="2400" dirty="0"/>
              <a:t>строили картину мира в соответствии с теми данными, которыми располагали. </a:t>
            </a:r>
            <a:r>
              <a:rPr lang="ru-RU" sz="2400" dirty="0" smtClean="0"/>
              <a:t>С течением </a:t>
            </a:r>
            <a:r>
              <a:rPr lang="ru-RU" sz="2400" dirty="0"/>
              <a:t>времени картина менялась, потому что появлялись новые факты и новые мысли </a:t>
            </a:r>
            <a:r>
              <a:rPr lang="ru-RU" sz="2400" dirty="0" smtClean="0"/>
              <a:t>о сущности </a:t>
            </a:r>
            <a:r>
              <a:rPr lang="ru-RU" sz="2400" dirty="0"/>
              <a:t>наблюдаемых явлений, а главное – появлялась возможность </a:t>
            </a:r>
            <a:r>
              <a:rPr lang="ru-RU" sz="2400" dirty="0" smtClean="0"/>
              <a:t>проверить правильность </a:t>
            </a:r>
            <a:r>
              <a:rPr lang="ru-RU" sz="2400" dirty="0"/>
              <a:t>тех или иных идей через наблюдения и измерения, используя </a:t>
            </a:r>
            <a:r>
              <a:rPr lang="ru-RU" sz="2400" dirty="0" smtClean="0"/>
              <a:t>достижения смежных </a:t>
            </a:r>
            <a:r>
              <a:rPr lang="ru-RU" sz="2400" dirty="0"/>
              <a:t>с астрономией наук, прежде всего физики.</a:t>
            </a:r>
          </a:p>
        </p:txBody>
      </p:sp>
      <p:pic>
        <p:nvPicPr>
          <p:cNvPr id="6" name="Рисунок 5" descr="Рисунок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495042"/>
            <a:ext cx="4357698" cy="29196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Понять природу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785794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Не всегда изменение взглядов на </a:t>
            </a:r>
            <a:r>
              <a:rPr lang="ru-RU" sz="2400" dirty="0" smtClean="0"/>
              <a:t>мир носило </a:t>
            </a:r>
            <a:r>
              <a:rPr lang="ru-RU" sz="2400" dirty="0"/>
              <a:t>характер простого уточнения – иногда это была настоящая революционная </a:t>
            </a:r>
            <a:r>
              <a:rPr lang="ru-RU" sz="2400" dirty="0" smtClean="0"/>
              <a:t>ломка старых </a:t>
            </a:r>
            <a:r>
              <a:rPr lang="ru-RU" sz="2400" dirty="0"/>
              <a:t>представлений, как, скажем, утверждение гелиоцентрической системы </a:t>
            </a:r>
            <a:r>
              <a:rPr lang="ru-RU" sz="2400" dirty="0" smtClean="0"/>
              <a:t>Коперника или </a:t>
            </a:r>
            <a:r>
              <a:rPr lang="ru-RU" sz="2400" dirty="0"/>
              <a:t>теория относительности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Эйнштейна</a:t>
            </a:r>
            <a:r>
              <a:rPr lang="ru-RU" sz="2400" dirty="0"/>
              <a:t>. Но и в эти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переломные </a:t>
            </a:r>
            <a:r>
              <a:rPr lang="ru-RU" sz="2400" dirty="0"/>
              <a:t>моменты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астрономы сохранили </a:t>
            </a:r>
            <a:br>
              <a:rPr lang="ru-RU" sz="2400" dirty="0" smtClean="0"/>
            </a:br>
            <a:r>
              <a:rPr lang="ru-RU" sz="2400" dirty="0" smtClean="0"/>
              <a:t>глубокое </a:t>
            </a:r>
            <a:r>
              <a:rPr lang="ru-RU" sz="2400" dirty="0"/>
              <a:t>уважение к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трудам </a:t>
            </a:r>
            <a:r>
              <a:rPr lang="ru-RU" sz="2400" dirty="0"/>
              <a:t>своих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предшественников</a:t>
            </a:r>
            <a:r>
              <a:rPr lang="ru-RU" sz="2400" dirty="0"/>
              <a:t>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рассматривая </a:t>
            </a:r>
            <a:r>
              <a:rPr lang="ru-RU" sz="2400" dirty="0"/>
              <a:t>их вклад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как</a:t>
            </a:r>
            <a:r>
              <a:rPr lang="ru-RU" sz="2400" dirty="0"/>
              <a:t> </a:t>
            </a:r>
            <a:r>
              <a:rPr lang="ru-RU" sz="2400" dirty="0" smtClean="0"/>
              <a:t>серьезный </a:t>
            </a:r>
            <a:r>
              <a:rPr lang="ru-RU" sz="2400" dirty="0"/>
              <a:t>и важный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этап </a:t>
            </a:r>
            <a:r>
              <a:rPr lang="ru-RU" sz="2400" dirty="0"/>
              <a:t>в общем движении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 </a:t>
            </a:r>
            <a:r>
              <a:rPr lang="ru-RU" sz="2400" dirty="0"/>
              <a:t>истине.</a:t>
            </a:r>
          </a:p>
        </p:txBody>
      </p:sp>
      <p:pic>
        <p:nvPicPr>
          <p:cNvPr id="6" name="Рисунок 5" descr="Рисунок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2500306"/>
            <a:ext cx="4624396" cy="387519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ХХ век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785794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Благодаря растущему научно-техническому потенциалу </a:t>
            </a:r>
            <a:r>
              <a:rPr lang="ru-RU" sz="2400" dirty="0" smtClean="0"/>
              <a:t>цивилизации астрономические </a:t>
            </a:r>
            <a:r>
              <a:rPr lang="ru-RU" sz="2400" dirty="0"/>
              <a:t>исследования быстро продвигались вперед. XX век для </a:t>
            </a:r>
            <a:r>
              <a:rPr lang="ru-RU" sz="2400" dirty="0" smtClean="0"/>
              <a:t>астрономии означает </a:t>
            </a:r>
            <a:r>
              <a:rPr lang="ru-RU" sz="2400" dirty="0"/>
              <a:t>нечто большее, чем просто очередные сто лет.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3500438"/>
            <a:ext cx="40719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Американский радиотелескоп </a:t>
            </a:r>
            <a:r>
              <a:rPr lang="ru-RU" sz="2400" b="1" dirty="0" err="1" smtClean="0"/>
              <a:t>Arecibo</a:t>
            </a:r>
            <a:r>
              <a:rPr lang="ru-RU" sz="2400" dirty="0" smtClean="0"/>
              <a:t>, который находится на острове Пуэрто-Рико, является самым большим и самым чувствительным в мире.</a:t>
            </a:r>
            <a:endParaRPr lang="ru-RU" sz="2400" dirty="0"/>
          </a:p>
        </p:txBody>
      </p:sp>
      <p:pic>
        <p:nvPicPr>
          <p:cNvPr id="7" name="Рисунок 6" descr="Рисунок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618894"/>
            <a:ext cx="4381504" cy="347234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" y="792000"/>
            <a:ext cx="9000000" cy="6015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ХХ век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12000" y="828000"/>
            <a:ext cx="41434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Именно в XX столетии </a:t>
            </a:r>
            <a:r>
              <a:rPr lang="ru-RU" sz="2000" dirty="0" smtClean="0">
                <a:effectLst>
                  <a:glow rad="139700">
                    <a:srgbClr val="FFFFFF"/>
                  </a:glow>
                </a:effectLst>
              </a:rPr>
              <a:t>узнали физическую </a:t>
            </a:r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природу звезд и разгадали тайну их рождения, изучили мир галактик и почти</a:t>
            </a:r>
          </a:p>
          <a:p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полностью восстановили историю Вселенной, посетили соседние планеты и </a:t>
            </a:r>
            <a:r>
              <a:rPr lang="ru-RU" sz="2000" dirty="0" smtClean="0">
                <a:effectLst>
                  <a:glow rad="139700">
                    <a:srgbClr val="FFFFFF"/>
                  </a:glow>
                </a:effectLst>
              </a:rPr>
              <a:t>обнаружили иные </a:t>
            </a:r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планетные системы. Умея в начале века измерять расстояния лишь до ближайших</a:t>
            </a:r>
          </a:p>
          <a:p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звезд, в конце столетия астрономы «дотянулись» почти до границ Вселенной. </a:t>
            </a:r>
            <a:r>
              <a:rPr lang="ru-RU" sz="2000" dirty="0" smtClean="0">
                <a:effectLst>
                  <a:glow rad="139700">
                    <a:srgbClr val="FFFFFF"/>
                  </a:glow>
                </a:effectLst>
              </a:rPr>
              <a:t>Обнаружили расширение </a:t>
            </a:r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Вселенной, космическое радиоизлучение, </a:t>
            </a:r>
            <a:r>
              <a:rPr lang="ru-RU" sz="2000" dirty="0" smtClean="0">
                <a:effectLst>
                  <a:glow rad="139700">
                    <a:srgbClr val="FFFFFF"/>
                  </a:glow>
                </a:effectLst>
              </a:rPr>
              <a:t>узнали </a:t>
            </a:r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примерный возраст Солнца и других звезд, убедились в </a:t>
            </a:r>
            <a:r>
              <a:rPr lang="ru-RU" sz="2000" dirty="0" smtClean="0">
                <a:effectLst>
                  <a:glow rad="139700">
                    <a:srgbClr val="FFFFFF"/>
                  </a:glow>
                </a:effectLst>
              </a:rPr>
              <a:t>существовании черных дыр и </a:t>
            </a:r>
            <a:r>
              <a:rPr lang="ru-RU" sz="2000" dirty="0">
                <a:effectLst>
                  <a:glow rad="139700">
                    <a:srgbClr val="FFFFFF"/>
                  </a:glow>
                </a:effectLst>
              </a:rPr>
              <a:t>многое другое.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ХХ</a:t>
            </a:r>
            <a:r>
              <a:rPr lang="en-U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I</a:t>
            </a:r>
            <a:r>
              <a:rPr lang="ru-RU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 век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785794"/>
            <a:ext cx="8286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Астрономии XXI века предстоит освоить новые «окна» во Вселенную. Например, </a:t>
            </a:r>
            <a:r>
              <a:rPr lang="ru-RU" sz="2400" dirty="0" smtClean="0"/>
              <a:t>узнать существуют </a:t>
            </a:r>
            <a:r>
              <a:rPr lang="ru-RU" sz="2400" dirty="0"/>
              <a:t>ли у ближайших звезд планеты земного типа и есть ли на них жизнь, какие</a:t>
            </a:r>
          </a:p>
          <a:p>
            <a:r>
              <a:rPr lang="ru-RU" sz="2400" dirty="0"/>
              <a:t>процессы способствуют началу формирования звезд, как образуются и распространяются </a:t>
            </a:r>
            <a:r>
              <a:rPr lang="ru-RU" sz="2400" dirty="0" smtClean="0"/>
              <a:t>по Галактике </a:t>
            </a:r>
            <a:r>
              <a:rPr lang="ru-RU" sz="2400" dirty="0"/>
              <a:t>биологически важные элементы, такие, как углерод, кислород, являются ли</a:t>
            </a:r>
          </a:p>
          <a:p>
            <a:r>
              <a:rPr lang="ru-RU" sz="2400" dirty="0"/>
              <a:t>черные дыры источником энергии активных галактик и квазаров, где и </a:t>
            </a:r>
            <a:r>
              <a:rPr lang="ru-RU" sz="2400" dirty="0" smtClean="0"/>
              <a:t>когда сформировались </a:t>
            </a:r>
            <a:r>
              <a:rPr lang="ru-RU" sz="2400" dirty="0"/>
              <a:t>галактики, будет ли вселенная расширяться вечно и многое другое.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585789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NASA запустило телескоп для поиска планет земного типа.</a:t>
            </a:r>
            <a:endParaRPr lang="ru-RU" sz="2400" dirty="0"/>
          </a:p>
        </p:txBody>
      </p:sp>
      <p:pic>
        <p:nvPicPr>
          <p:cNvPr id="7" name="Рисунок 6" descr="Рисунок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326" y="4214818"/>
            <a:ext cx="3198738" cy="2405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1434</Words>
  <Application>Microsoft Office PowerPoint</Application>
  <PresentationFormat>Экран (4:3)</PresentationFormat>
  <Paragraphs>137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svg</dc:creator>
  <cp:lastModifiedBy>svg</cp:lastModifiedBy>
  <cp:revision>49</cp:revision>
  <dcterms:created xsi:type="dcterms:W3CDTF">2011-04-10T05:18:03Z</dcterms:created>
  <dcterms:modified xsi:type="dcterms:W3CDTF">2011-04-11T06:30:49Z</dcterms:modified>
</cp:coreProperties>
</file>