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81" r:id="rId2"/>
    <p:sldId id="257" r:id="rId3"/>
    <p:sldId id="258" r:id="rId4"/>
    <p:sldId id="259" r:id="rId5"/>
    <p:sldId id="260" r:id="rId6"/>
    <p:sldId id="261" r:id="rId7"/>
    <p:sldId id="263" r:id="rId8"/>
    <p:sldId id="264" r:id="rId9"/>
    <p:sldId id="265" r:id="rId10"/>
    <p:sldId id="266" r:id="rId11"/>
    <p:sldId id="267" r:id="rId12"/>
    <p:sldId id="282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56" r:id="rId2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  <a:srgbClr val="A9FDAD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546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18DEAE-D4A4-4A96-89A6-BDB1C45CF05F}" type="datetimeFigureOut">
              <a:rPr lang="ru-RU" smtClean="0"/>
              <a:pPr/>
              <a:t>11.04.2011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8E0D42-4BF6-468B-B387-4819515400B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18DEAE-D4A4-4A96-89A6-BDB1C45CF05F}" type="datetimeFigureOut">
              <a:rPr lang="ru-RU" smtClean="0"/>
              <a:pPr/>
              <a:t>11.04.2011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8E0D42-4BF6-468B-B387-4819515400B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18DEAE-D4A4-4A96-89A6-BDB1C45CF05F}" type="datetimeFigureOut">
              <a:rPr lang="ru-RU" smtClean="0"/>
              <a:pPr/>
              <a:t>11.04.2011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8E0D42-4BF6-468B-B387-4819515400B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18DEAE-D4A4-4A96-89A6-BDB1C45CF05F}" type="datetimeFigureOut">
              <a:rPr lang="ru-RU" smtClean="0"/>
              <a:pPr/>
              <a:t>11.04.2011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8E0D42-4BF6-468B-B387-4819515400B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18DEAE-D4A4-4A96-89A6-BDB1C45CF05F}" type="datetimeFigureOut">
              <a:rPr lang="ru-RU" smtClean="0"/>
              <a:pPr/>
              <a:t>11.04.2011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8E0D42-4BF6-468B-B387-4819515400B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18DEAE-D4A4-4A96-89A6-BDB1C45CF05F}" type="datetimeFigureOut">
              <a:rPr lang="ru-RU" smtClean="0"/>
              <a:pPr/>
              <a:t>11.04.2011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8E0D42-4BF6-468B-B387-4819515400B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18DEAE-D4A4-4A96-89A6-BDB1C45CF05F}" type="datetimeFigureOut">
              <a:rPr lang="ru-RU" smtClean="0"/>
              <a:pPr/>
              <a:t>11.04.2011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8E0D42-4BF6-468B-B387-4819515400B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18DEAE-D4A4-4A96-89A6-BDB1C45CF05F}" type="datetimeFigureOut">
              <a:rPr lang="ru-RU" smtClean="0"/>
              <a:pPr/>
              <a:t>11.04.2011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8E0D42-4BF6-468B-B387-4819515400B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18DEAE-D4A4-4A96-89A6-BDB1C45CF05F}" type="datetimeFigureOut">
              <a:rPr lang="ru-RU" smtClean="0"/>
              <a:pPr/>
              <a:t>11.04.2011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8E0D42-4BF6-468B-B387-4819515400B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18DEAE-D4A4-4A96-89A6-BDB1C45CF05F}" type="datetimeFigureOut">
              <a:rPr lang="ru-RU" smtClean="0"/>
              <a:pPr/>
              <a:t>11.04.2011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8E0D42-4BF6-468B-B387-4819515400B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18DEAE-D4A4-4A96-89A6-BDB1C45CF05F}" type="datetimeFigureOut">
              <a:rPr lang="ru-RU" smtClean="0"/>
              <a:pPr/>
              <a:t>11.04.2011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8E0D42-4BF6-468B-B387-4819515400B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tx2">
                <a:lumMod val="40000"/>
                <a:lumOff val="60000"/>
              </a:schemeClr>
            </a:gs>
            <a:gs pos="39999">
              <a:schemeClr val="accent1">
                <a:lumMod val="20000"/>
                <a:lumOff val="80000"/>
              </a:schemeClr>
            </a:gs>
            <a:gs pos="70000">
              <a:schemeClr val="bg2"/>
            </a:gs>
            <a:gs pos="88000">
              <a:schemeClr val="tx2">
                <a:lumMod val="20000"/>
                <a:lumOff val="80000"/>
              </a:schemeClr>
            </a:gs>
            <a:gs pos="100000">
              <a:schemeClr val="accent1">
                <a:lumMod val="20000"/>
                <a:lumOff val="80000"/>
              </a:schemeClr>
            </a:gs>
          </a:gsLst>
          <a:lin ang="135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118DEAE-D4A4-4A96-89A6-BDB1C45CF05F}" type="datetimeFigureOut">
              <a:rPr lang="ru-RU" smtClean="0"/>
              <a:pPr/>
              <a:t>11.04.2011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E8E0D42-4BF6-468B-B387-4819515400B5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hyperlink" Target="Goroskop.exe" TargetMode="External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hyperlink" Target="W_time.exe" TargetMode="External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 descr="Рисунок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4282" y="142852"/>
            <a:ext cx="4181475" cy="571500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4429124" y="285728"/>
            <a:ext cx="4370106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r>
              <a:rPr lang="ru-RU" sz="5400" b="1" cap="none" spc="0" dirty="0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63000"/>
                        <a:sat val="105000"/>
                      </a:schemeClr>
                    </a:gs>
                    <a:gs pos="90000">
                      <a:schemeClr val="accent1">
                        <a:shade val="50000"/>
                        <a:satMod val="100000"/>
                      </a:schemeClr>
                    </a:gs>
                  </a:gsLst>
                  <a:lin ang="5400000"/>
                </a:gra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  <a:latin typeface="Impact" pitchFamily="34" charset="0"/>
              </a:rPr>
              <a:t>Покорителям </a:t>
            </a:r>
            <a:br>
              <a:rPr lang="ru-RU" sz="5400" b="1" cap="none" spc="0" dirty="0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63000"/>
                        <a:sat val="105000"/>
                      </a:schemeClr>
                    </a:gs>
                    <a:gs pos="90000">
                      <a:schemeClr val="accent1">
                        <a:shade val="50000"/>
                        <a:satMod val="100000"/>
                      </a:schemeClr>
                    </a:gs>
                  </a:gsLst>
                  <a:lin ang="5400000"/>
                </a:gra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  <a:latin typeface="Impact" pitchFamily="34" charset="0"/>
              </a:rPr>
            </a:br>
            <a:r>
              <a:rPr lang="ru-RU" sz="5400" b="1" cap="none" spc="0" dirty="0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63000"/>
                        <a:sat val="105000"/>
                      </a:schemeClr>
                    </a:gs>
                    <a:gs pos="90000">
                      <a:schemeClr val="accent1">
                        <a:shade val="50000"/>
                        <a:satMod val="100000"/>
                      </a:schemeClr>
                    </a:gs>
                  </a:gsLst>
                  <a:lin ang="5400000"/>
                </a:gra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  <a:latin typeface="Impact" pitchFamily="34" charset="0"/>
              </a:rPr>
              <a:t>космоса</a:t>
            </a:r>
            <a:endParaRPr lang="ru-RU" sz="5400" b="1" cap="none" spc="0" dirty="0">
              <a:ln w="17780" cmpd="sng">
                <a:solidFill>
                  <a:schemeClr val="accent1">
                    <a:tint val="3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63000"/>
                      <a:sat val="105000"/>
                    </a:schemeClr>
                  </a:gs>
                  <a:gs pos="90000">
                    <a:schemeClr val="accent1">
                      <a:shade val="50000"/>
                      <a:satMod val="100000"/>
                    </a:schemeClr>
                  </a:gs>
                </a:gsLst>
                <a:lin ang="5400000"/>
              </a:gradFill>
              <a:effectLst>
                <a:outerShdw blurRad="55000" dist="50800" dir="5400000" algn="tl">
                  <a:srgbClr val="000000">
                    <a:alpha val="33000"/>
                  </a:srgbClr>
                </a:outerShdw>
              </a:effectLst>
              <a:latin typeface="Impact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 rot="20850577">
            <a:off x="2677411" y="1813492"/>
            <a:ext cx="6372257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9600" b="1" i="1" spc="50" dirty="0">
                <a:ln w="11430"/>
                <a:gradFill flip="none" rotWithShape="1">
                  <a:gsLst>
                    <a:gs pos="0">
                      <a:srgbClr val="000000"/>
                    </a:gs>
                    <a:gs pos="39999">
                      <a:srgbClr val="0A128C"/>
                    </a:gs>
                    <a:gs pos="70000">
                      <a:srgbClr val="181CC7"/>
                    </a:gs>
                    <a:gs pos="88000">
                      <a:srgbClr val="7005D4"/>
                    </a:gs>
                    <a:gs pos="100000">
                      <a:srgbClr val="8C3D91"/>
                    </a:gs>
                  </a:gsLst>
                  <a:lin ang="5400000" scaled="0"/>
                  <a:tileRect r="-100000" b="-1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Mistral" pitchFamily="66" charset="0"/>
              </a:rPr>
              <a:t>п</a:t>
            </a:r>
            <a:r>
              <a:rPr lang="ru-RU" sz="9600" b="1" i="1" spc="50" dirty="0" smtClean="0">
                <a:ln w="11430"/>
                <a:gradFill flip="none" rotWithShape="1">
                  <a:gsLst>
                    <a:gs pos="0">
                      <a:srgbClr val="000000"/>
                    </a:gs>
                    <a:gs pos="39999">
                      <a:srgbClr val="0A128C"/>
                    </a:gs>
                    <a:gs pos="70000">
                      <a:srgbClr val="181CC7"/>
                    </a:gs>
                    <a:gs pos="88000">
                      <a:srgbClr val="7005D4"/>
                    </a:gs>
                    <a:gs pos="100000">
                      <a:srgbClr val="8C3D91"/>
                    </a:gs>
                  </a:gsLst>
                  <a:lin ang="5400000" scaled="0"/>
                  <a:tileRect r="-100000" b="-1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Mistral" pitchFamily="66" charset="0"/>
              </a:rPr>
              <a:t>освящается…</a:t>
            </a:r>
            <a:endParaRPr lang="ru-RU" sz="9600" b="1" i="1" cap="none" spc="50" dirty="0">
              <a:ln w="11430"/>
              <a:gradFill flip="none" rotWithShape="1">
                <a:gsLst>
                  <a:gs pos="0">
                    <a:srgbClr val="000000"/>
                  </a:gs>
                  <a:gs pos="39999">
                    <a:srgbClr val="0A128C"/>
                  </a:gs>
                  <a:gs pos="70000">
                    <a:srgbClr val="181CC7"/>
                  </a:gs>
                  <a:gs pos="88000">
                    <a:srgbClr val="7005D4"/>
                  </a:gs>
                  <a:gs pos="100000">
                    <a:srgbClr val="8C3D91"/>
                  </a:gs>
                </a:gsLst>
                <a:lin ang="5400000" scaled="0"/>
                <a:tileRect r="-100000" b="-1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Mistral" pitchFamily="66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571736" y="6396335"/>
            <a:ext cx="65722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Сенина Г.Н., МОУ «СОШ № 4», г. Корсаков </a:t>
            </a:r>
            <a:endParaRPr lang="en-US" sz="2400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143108" y="428604"/>
            <a:ext cx="228601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 smtClean="0">
                <a:solidFill>
                  <a:schemeClr val="bg1"/>
                </a:solidFill>
              </a:rPr>
              <a:t>12 апреля –</a:t>
            </a:r>
          </a:p>
          <a:p>
            <a:pPr algn="ctr"/>
            <a:r>
              <a:rPr lang="ru-RU" sz="2400" dirty="0" smtClean="0">
                <a:solidFill>
                  <a:schemeClr val="bg1"/>
                </a:solidFill>
              </a:rPr>
              <a:t>День авиации</a:t>
            </a:r>
          </a:p>
          <a:p>
            <a:pPr algn="ctr"/>
            <a:r>
              <a:rPr lang="ru-RU" sz="2400" dirty="0" smtClean="0">
                <a:solidFill>
                  <a:schemeClr val="bg1"/>
                </a:solidFill>
              </a:rPr>
              <a:t>и космонавтики</a:t>
            </a:r>
            <a:endParaRPr lang="ru-RU" sz="24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9144000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ru-RU" sz="3600" b="1" dirty="0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63000"/>
                        <a:sat val="105000"/>
                      </a:schemeClr>
                    </a:gs>
                    <a:gs pos="90000">
                      <a:schemeClr val="accent1">
                        <a:shade val="50000"/>
                        <a:satMod val="100000"/>
                      </a:schemeClr>
                    </a:gs>
                  </a:gsLst>
                  <a:lin ang="5400000"/>
                </a:gra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  <a:latin typeface="Impact" pitchFamily="34" charset="0"/>
              </a:rPr>
              <a:t>Яркие события и люди</a:t>
            </a:r>
            <a:endParaRPr lang="ru-RU" sz="3600" b="1" dirty="0">
              <a:ln w="17780" cmpd="sng">
                <a:solidFill>
                  <a:schemeClr val="accent1">
                    <a:tint val="3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63000"/>
                      <a:sat val="105000"/>
                    </a:schemeClr>
                  </a:gs>
                  <a:gs pos="90000">
                    <a:schemeClr val="accent1">
                      <a:shade val="50000"/>
                      <a:satMod val="100000"/>
                    </a:schemeClr>
                  </a:gs>
                </a:gsLst>
                <a:lin ang="5400000"/>
              </a:gradFill>
              <a:effectLst>
                <a:outerShdw blurRad="55000" dist="50800" dir="5400000" algn="tl">
                  <a:srgbClr val="000000">
                    <a:alpha val="33000"/>
                  </a:srgbClr>
                </a:outerShdw>
              </a:effectLst>
              <a:latin typeface="Impact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3857620" y="856357"/>
            <a:ext cx="5286380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i="1" dirty="0"/>
              <a:t>Константин Эдуардович </a:t>
            </a:r>
            <a:r>
              <a:rPr lang="ru-RU" sz="2400" b="1" dirty="0"/>
              <a:t>Циолковский</a:t>
            </a:r>
            <a:r>
              <a:rPr lang="ru-RU" sz="2400" i="1" dirty="0"/>
              <a:t> (1857 – 1935) – учитель из Калуги, </a:t>
            </a:r>
            <a:r>
              <a:rPr lang="ru-RU" sz="2400" i="1" dirty="0" smtClean="0"/>
              <a:t>хорошо знавший </a:t>
            </a:r>
            <a:r>
              <a:rPr lang="ru-RU" sz="2400" i="1" dirty="0"/>
              <a:t>физику, математику, химию, астрономию, механику. Он является автором</a:t>
            </a:r>
          </a:p>
          <a:p>
            <a:r>
              <a:rPr lang="ru-RU" sz="2400" i="1" dirty="0"/>
              <a:t>проектов дирижаблей, работ в области аэродинамики и ракетной техники, одним </a:t>
            </a:r>
            <a:r>
              <a:rPr lang="ru-RU" sz="2400" i="1" dirty="0" smtClean="0"/>
              <a:t>из основоположников </a:t>
            </a:r>
            <a:r>
              <a:rPr lang="ru-RU" sz="2400" i="1" dirty="0"/>
              <a:t>теории межпланетных сообщений с помощью </a:t>
            </a:r>
            <a:r>
              <a:rPr lang="ru-RU" sz="2400" i="1" dirty="0" smtClean="0"/>
              <a:t>ракет, разработчиком </a:t>
            </a:r>
            <a:r>
              <a:rPr lang="ru-RU" sz="2400" i="1" dirty="0"/>
              <a:t>принципа ракетного движения. Многие из современников </a:t>
            </a:r>
            <a:r>
              <a:rPr lang="ru-RU" sz="2400" i="1" dirty="0" smtClean="0"/>
              <a:t>считали его </a:t>
            </a:r>
            <a:r>
              <a:rPr lang="ru-RU" sz="2400" i="1" dirty="0"/>
              <a:t>безумцем. Ученый смог наметить путь, по которому человечество вышло в</a:t>
            </a:r>
          </a:p>
          <a:p>
            <a:r>
              <a:rPr lang="ru-RU" sz="2400" i="1" dirty="0"/>
              <a:t>космос.</a:t>
            </a:r>
          </a:p>
        </p:txBody>
      </p:sp>
      <p:pic>
        <p:nvPicPr>
          <p:cNvPr id="6" name="Рисунок 5" descr="Рисунок10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2976" y="1000108"/>
            <a:ext cx="2571755" cy="3692776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9144000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ru-RU" sz="3600" b="1" dirty="0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63000"/>
                        <a:sat val="105000"/>
                      </a:schemeClr>
                    </a:gs>
                    <a:gs pos="90000">
                      <a:schemeClr val="accent1">
                        <a:shade val="50000"/>
                        <a:satMod val="100000"/>
                      </a:schemeClr>
                    </a:gs>
                  </a:gsLst>
                  <a:lin ang="5400000"/>
                </a:gra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  <a:latin typeface="Impact" pitchFamily="34" charset="0"/>
              </a:rPr>
              <a:t>Яркие события и люди</a:t>
            </a:r>
            <a:endParaRPr lang="ru-RU" sz="3600" b="1" dirty="0">
              <a:ln w="17780" cmpd="sng">
                <a:solidFill>
                  <a:schemeClr val="accent1">
                    <a:tint val="3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63000"/>
                      <a:sat val="105000"/>
                    </a:schemeClr>
                  </a:gs>
                  <a:gs pos="90000">
                    <a:schemeClr val="accent1">
                      <a:shade val="50000"/>
                      <a:satMod val="100000"/>
                    </a:schemeClr>
                  </a:gs>
                </a:gsLst>
                <a:lin ang="5400000"/>
              </a:gradFill>
              <a:effectLst>
                <a:outerShdw blurRad="55000" dist="50800" dir="5400000" algn="tl">
                  <a:srgbClr val="000000">
                    <a:alpha val="33000"/>
                  </a:srgbClr>
                </a:outerShdw>
              </a:effectLst>
              <a:latin typeface="Impact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3857620" y="856357"/>
            <a:ext cx="5286380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/>
              <a:t>С.П. Королев </a:t>
            </a:r>
            <a:r>
              <a:rPr lang="ru-RU" sz="2400" i="1" dirty="0"/>
              <a:t>(1906 –1966) – российский ученый и конструктор. Под его</a:t>
            </a:r>
          </a:p>
          <a:p>
            <a:r>
              <a:rPr lang="ru-RU" sz="2400" i="1" dirty="0"/>
              <a:t>руководством были созданы баллистические и геофизические ракеты, </a:t>
            </a:r>
            <a:r>
              <a:rPr lang="ru-RU" sz="2400" i="1" dirty="0" smtClean="0"/>
              <a:t>первые искусственные </a:t>
            </a:r>
            <a:r>
              <a:rPr lang="ru-RU" sz="2400" i="1" dirty="0"/>
              <a:t>спутники Земли, первые космические корабли, на которых впервые в</a:t>
            </a:r>
          </a:p>
          <a:p>
            <a:r>
              <a:rPr lang="ru-RU" sz="2400" i="1" dirty="0"/>
              <a:t>истории совершены космический полет человека и выход человека в космос.</a:t>
            </a:r>
          </a:p>
        </p:txBody>
      </p:sp>
      <p:pic>
        <p:nvPicPr>
          <p:cNvPr id="6" name="Рисунок 5" descr="Рисунок1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2976" y="1000107"/>
            <a:ext cx="2471740" cy="3340189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9144000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ru-RU" sz="3600" b="1" dirty="0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63000"/>
                        <a:sat val="105000"/>
                      </a:schemeClr>
                    </a:gs>
                    <a:gs pos="90000">
                      <a:schemeClr val="accent1">
                        <a:shade val="50000"/>
                        <a:satMod val="100000"/>
                      </a:schemeClr>
                    </a:gs>
                  </a:gsLst>
                  <a:lin ang="5400000"/>
                </a:gra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  <a:latin typeface="Impact" pitchFamily="34" charset="0"/>
              </a:rPr>
              <a:t>Первый космонавт</a:t>
            </a:r>
            <a:endParaRPr lang="ru-RU" sz="3600" b="1" dirty="0">
              <a:ln w="17780" cmpd="sng">
                <a:solidFill>
                  <a:schemeClr val="accent1">
                    <a:tint val="3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63000"/>
                      <a:sat val="105000"/>
                    </a:schemeClr>
                  </a:gs>
                  <a:gs pos="90000">
                    <a:schemeClr val="accent1">
                      <a:shade val="50000"/>
                      <a:satMod val="100000"/>
                    </a:schemeClr>
                  </a:gs>
                </a:gsLst>
                <a:lin ang="5400000"/>
              </a:gradFill>
              <a:effectLst>
                <a:outerShdw blurRad="55000" dist="50800" dir="5400000" algn="tl">
                  <a:srgbClr val="000000">
                    <a:alpha val="33000"/>
                  </a:srgbClr>
                </a:outerShdw>
              </a:effectLst>
              <a:latin typeface="Impact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143240" y="785794"/>
            <a:ext cx="5786478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/>
              <a:t>В 1961 году, 12 апреля, гражданин СССР</a:t>
            </a:r>
            <a:r>
              <a:rPr lang="ru-RU" sz="2400" i="1" dirty="0" smtClean="0"/>
              <a:t> майор Юрий Гагарин</a:t>
            </a:r>
            <a:r>
              <a:rPr lang="ru-RU" sz="2400" dirty="0" smtClean="0"/>
              <a:t> на космическом корабле "Восток" впервые в истории совершил орбитальный облет Земли, открыв эру пилотируемых космических полетов.</a:t>
            </a:r>
          </a:p>
          <a:p>
            <a:r>
              <a:rPr lang="ru-RU" sz="2400" dirty="0" smtClean="0"/>
              <a:t>Выполнив один оборот вокруг Земли, в 10:55:34 на 108 минуте корабль завершил полёт.</a:t>
            </a:r>
            <a:endParaRPr lang="ru-RU" sz="2400" dirty="0"/>
          </a:p>
        </p:txBody>
      </p:sp>
      <p:pic>
        <p:nvPicPr>
          <p:cNvPr id="6" name="Рисунок 5" descr="Рисунок1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1472" y="857232"/>
            <a:ext cx="2500316" cy="3571880"/>
          </a:xfrm>
          <a:prstGeom prst="rect">
            <a:avLst/>
          </a:prstGeom>
        </p:spPr>
      </p:pic>
      <p:pic>
        <p:nvPicPr>
          <p:cNvPr id="7" name="Рисунок 6" descr="Рисунок21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43371" y="3857627"/>
            <a:ext cx="4803591" cy="278608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9144000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ru-RU" sz="3600" b="1" dirty="0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63000"/>
                        <a:sat val="105000"/>
                      </a:schemeClr>
                    </a:gs>
                    <a:gs pos="90000">
                      <a:schemeClr val="accent1">
                        <a:shade val="50000"/>
                        <a:satMod val="100000"/>
                      </a:schemeClr>
                    </a:gs>
                  </a:gsLst>
                  <a:lin ang="5400000"/>
                </a:gra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  <a:latin typeface="Impact" pitchFamily="34" charset="0"/>
              </a:rPr>
              <a:t>Яркие события и люди</a:t>
            </a:r>
            <a:endParaRPr lang="ru-RU" sz="3600" b="1" dirty="0">
              <a:ln w="17780" cmpd="sng">
                <a:solidFill>
                  <a:schemeClr val="accent1">
                    <a:tint val="3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63000"/>
                      <a:sat val="105000"/>
                    </a:schemeClr>
                  </a:gs>
                  <a:gs pos="90000">
                    <a:schemeClr val="accent1">
                      <a:shade val="50000"/>
                      <a:satMod val="100000"/>
                    </a:schemeClr>
                  </a:gs>
                </a:gsLst>
                <a:lin ang="5400000"/>
              </a:gradFill>
              <a:effectLst>
                <a:outerShdw blurRad="55000" dist="50800" dir="5400000" algn="tl">
                  <a:srgbClr val="000000">
                    <a:alpha val="33000"/>
                  </a:srgbClr>
                </a:outerShdw>
              </a:effectLst>
              <a:latin typeface="Impact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4500562" y="856357"/>
            <a:ext cx="4643438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i="1" dirty="0"/>
              <a:t>20 июля 1969 года американские астронавты Нил </a:t>
            </a:r>
            <a:r>
              <a:rPr lang="ru-RU" sz="2400" i="1" dirty="0" err="1"/>
              <a:t>Армстронг</a:t>
            </a:r>
            <a:r>
              <a:rPr lang="ru-RU" sz="2400" i="1" dirty="0"/>
              <a:t>, Эдвин </a:t>
            </a:r>
            <a:r>
              <a:rPr lang="ru-RU" sz="2400" i="1" dirty="0" err="1"/>
              <a:t>Олдрин</a:t>
            </a:r>
            <a:r>
              <a:rPr lang="ru-RU" sz="2400" i="1" dirty="0"/>
              <a:t> и </a:t>
            </a:r>
            <a:r>
              <a:rPr lang="ru-RU" sz="2400" i="1" dirty="0" smtClean="0"/>
              <a:t>Майкл Коллинз </a:t>
            </a:r>
            <a:r>
              <a:rPr lang="ru-RU" sz="2400" i="1" dirty="0"/>
              <a:t>на трехместном космическом корабле «Аполлон-11» осуществили посадку </a:t>
            </a:r>
            <a:r>
              <a:rPr lang="ru-RU" sz="2400" i="1" dirty="0" smtClean="0"/>
              <a:t>на Луну</a:t>
            </a:r>
            <a:r>
              <a:rPr lang="ru-RU" sz="2400" i="1" dirty="0"/>
              <a:t>. </a:t>
            </a:r>
            <a:r>
              <a:rPr lang="ru-RU" sz="2400" i="1" dirty="0" smtClean="0"/>
              <a:t/>
            </a:r>
            <a:br>
              <a:rPr lang="ru-RU" sz="2400" i="1" dirty="0" smtClean="0"/>
            </a:br>
            <a:r>
              <a:rPr lang="ru-RU" sz="2400" i="1" dirty="0" smtClean="0"/>
              <a:t>А </a:t>
            </a:r>
            <a:r>
              <a:rPr lang="ru-RU" sz="2400" i="1" dirty="0"/>
              <a:t>на следующий день </a:t>
            </a:r>
            <a:r>
              <a:rPr lang="ru-RU" sz="2400" i="1" dirty="0" err="1"/>
              <a:t>Армстронг</a:t>
            </a:r>
            <a:r>
              <a:rPr lang="ru-RU" sz="2400" i="1" dirty="0"/>
              <a:t> и </a:t>
            </a:r>
            <a:r>
              <a:rPr lang="ru-RU" sz="2400" i="1" dirty="0" err="1"/>
              <a:t>Олдрин</a:t>
            </a:r>
            <a:r>
              <a:rPr lang="ru-RU" sz="2400" i="1" dirty="0"/>
              <a:t> вышли из корабля на </a:t>
            </a:r>
            <a:r>
              <a:rPr lang="ru-RU" sz="2400" i="1" dirty="0" smtClean="0"/>
              <a:t>поверхность Луны</a:t>
            </a:r>
            <a:r>
              <a:rPr lang="ru-RU" sz="2400" i="1" dirty="0"/>
              <a:t>, первым из них был </a:t>
            </a:r>
            <a:r>
              <a:rPr lang="ru-RU" sz="2400" i="1" dirty="0" err="1"/>
              <a:t>Армстронг</a:t>
            </a:r>
            <a:r>
              <a:rPr lang="ru-RU" sz="2400" i="1" dirty="0"/>
              <a:t>. Всего на Луну высаживались 12 астронавтов.</a:t>
            </a:r>
          </a:p>
        </p:txBody>
      </p:sp>
      <p:pic>
        <p:nvPicPr>
          <p:cNvPr id="6" name="Рисунок 5" descr="Рисунок13.jpg"/>
          <p:cNvPicPr>
            <a:picLocks noChangeAspect="1"/>
          </p:cNvPicPr>
          <p:nvPr/>
        </p:nvPicPr>
        <p:blipFill>
          <a:blip r:embed="rId2">
            <a:lum bright="15000" contrast="15000"/>
          </a:blip>
          <a:stretch>
            <a:fillRect/>
          </a:stretch>
        </p:blipFill>
        <p:spPr>
          <a:xfrm>
            <a:off x="216273" y="1000108"/>
            <a:ext cx="4165199" cy="307183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9144000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ru-RU" sz="3600" b="1" dirty="0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63000"/>
                        <a:sat val="105000"/>
                      </a:schemeClr>
                    </a:gs>
                    <a:gs pos="90000">
                      <a:schemeClr val="accent1">
                        <a:shade val="50000"/>
                        <a:satMod val="100000"/>
                      </a:schemeClr>
                    </a:gs>
                  </a:gsLst>
                  <a:lin ang="5400000"/>
                </a:gra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  <a:latin typeface="Impact" pitchFamily="34" charset="0"/>
              </a:rPr>
              <a:t>Яркие события и люди</a:t>
            </a:r>
            <a:endParaRPr lang="ru-RU" sz="3600" b="1" dirty="0">
              <a:ln w="17780" cmpd="sng">
                <a:solidFill>
                  <a:schemeClr val="accent1">
                    <a:tint val="3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63000"/>
                      <a:sat val="105000"/>
                    </a:schemeClr>
                  </a:gs>
                  <a:gs pos="90000">
                    <a:schemeClr val="accent1">
                      <a:shade val="50000"/>
                      <a:satMod val="100000"/>
                    </a:schemeClr>
                  </a:gs>
                </a:gsLst>
                <a:lin ang="5400000"/>
              </a:gradFill>
              <a:effectLst>
                <a:outerShdw blurRad="55000" dist="50800" dir="5400000" algn="tl">
                  <a:srgbClr val="000000">
                    <a:alpha val="33000"/>
                  </a:srgbClr>
                </a:outerShdw>
              </a:effectLst>
              <a:latin typeface="Impact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3857620" y="856357"/>
            <a:ext cx="5286380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i="1" dirty="0"/>
              <a:t>«СПЕЙС ШАТТЛ» </a:t>
            </a:r>
            <a:r>
              <a:rPr lang="ru-RU" sz="2400" i="1" dirty="0"/>
              <a:t>(англ. </a:t>
            </a:r>
            <a:r>
              <a:rPr lang="ru-RU" sz="2400" i="1" dirty="0" err="1"/>
              <a:t>Space</a:t>
            </a:r>
            <a:r>
              <a:rPr lang="ru-RU" sz="2400" i="1" dirty="0"/>
              <a:t> </a:t>
            </a:r>
            <a:r>
              <a:rPr lang="ru-RU" sz="2400" i="1" dirty="0" err="1"/>
              <a:t>Shuttle</a:t>
            </a:r>
            <a:r>
              <a:rPr lang="ru-RU" sz="2400" i="1" dirty="0"/>
              <a:t> – космический челнок) – многоразовый</a:t>
            </a:r>
          </a:p>
          <a:p>
            <a:r>
              <a:rPr lang="ru-RU" sz="2400" i="1" dirty="0"/>
              <a:t>пилотируемый транспортный космический корабль США. Первый полет </a:t>
            </a:r>
            <a:r>
              <a:rPr lang="ru-RU" sz="2400" i="1" dirty="0" smtClean="0"/>
              <a:t>с астронавтами </a:t>
            </a:r>
            <a:r>
              <a:rPr lang="ru-RU" sz="2400" i="1" dirty="0"/>
              <a:t>– апрель 1981 года. К 1992 году построены 5 орбитальных ступеней –</a:t>
            </a:r>
          </a:p>
          <a:p>
            <a:r>
              <a:rPr lang="ru-RU" sz="2400" i="1" dirty="0"/>
              <a:t>«Колумбия», «Челленджер», «</a:t>
            </a:r>
            <a:r>
              <a:rPr lang="ru-RU" sz="2400" i="1" dirty="0" err="1"/>
              <a:t>Дискавери</a:t>
            </a:r>
            <a:r>
              <a:rPr lang="ru-RU" sz="2400" i="1" dirty="0"/>
              <a:t>», «</a:t>
            </a:r>
            <a:r>
              <a:rPr lang="ru-RU" sz="2400" i="1" dirty="0" err="1"/>
              <a:t>Атлантис</a:t>
            </a:r>
            <a:r>
              <a:rPr lang="ru-RU" sz="2400" i="1" dirty="0" smtClean="0"/>
              <a:t>», «</a:t>
            </a:r>
            <a:r>
              <a:rPr lang="ru-RU" sz="2400" i="1" dirty="0" err="1"/>
              <a:t>Эндевер</a:t>
            </a:r>
            <a:r>
              <a:rPr lang="ru-RU" sz="2400" i="1" dirty="0"/>
              <a:t>».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85720" y="4929198"/>
            <a:ext cx="277627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 err="1" smtClean="0"/>
              <a:t>Шаттл</a:t>
            </a:r>
            <a:r>
              <a:rPr lang="ru-RU" sz="2400" dirty="0" smtClean="0"/>
              <a:t> «</a:t>
            </a:r>
            <a:r>
              <a:rPr lang="ru-RU" sz="2400" dirty="0" err="1" smtClean="0"/>
              <a:t>Дискавери</a:t>
            </a:r>
            <a:r>
              <a:rPr lang="ru-RU" sz="2400" dirty="0" smtClean="0"/>
              <a:t>»</a:t>
            </a:r>
            <a:endParaRPr lang="ru-RU" sz="2400" dirty="0"/>
          </a:p>
        </p:txBody>
      </p:sp>
      <p:pic>
        <p:nvPicPr>
          <p:cNvPr id="7" name="Рисунок 6" descr="Рисунок14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7158" y="928670"/>
            <a:ext cx="2632477" cy="3929070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9144000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ru-RU" sz="3600" b="1" dirty="0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63000"/>
                        <a:sat val="105000"/>
                      </a:schemeClr>
                    </a:gs>
                    <a:gs pos="90000">
                      <a:schemeClr val="accent1">
                        <a:shade val="50000"/>
                        <a:satMod val="100000"/>
                      </a:schemeClr>
                    </a:gs>
                  </a:gsLst>
                  <a:lin ang="5400000"/>
                </a:gra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  <a:latin typeface="Impact" pitchFamily="34" charset="0"/>
              </a:rPr>
              <a:t>Яркие события и люди</a:t>
            </a:r>
            <a:endParaRPr lang="ru-RU" sz="3600" b="1" dirty="0">
              <a:ln w="17780" cmpd="sng">
                <a:solidFill>
                  <a:schemeClr val="accent1">
                    <a:tint val="3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63000"/>
                      <a:sat val="105000"/>
                    </a:schemeClr>
                  </a:gs>
                  <a:gs pos="90000">
                    <a:schemeClr val="accent1">
                      <a:shade val="50000"/>
                      <a:satMod val="100000"/>
                    </a:schemeClr>
                  </a:gs>
                </a:gsLst>
                <a:lin ang="5400000"/>
              </a:gradFill>
              <a:effectLst>
                <a:outerShdw blurRad="55000" dist="50800" dir="5400000" algn="tl">
                  <a:srgbClr val="000000">
                    <a:alpha val="33000"/>
                  </a:srgbClr>
                </a:outerShdw>
              </a:effectLst>
              <a:latin typeface="Impact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3857620" y="856357"/>
            <a:ext cx="5286380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i="1" dirty="0"/>
              <a:t>«БУРАН» – </a:t>
            </a:r>
            <a:r>
              <a:rPr lang="ru-RU" sz="2400" i="1" dirty="0"/>
              <a:t>воздушно-космический корабль многоразового использования. Выполнен</a:t>
            </a:r>
          </a:p>
          <a:p>
            <a:r>
              <a:rPr lang="ru-RU" sz="2400" i="1" dirty="0"/>
              <a:t>по самолетной схеме типа «</a:t>
            </a:r>
            <a:r>
              <a:rPr lang="ru-RU" sz="2400" i="1" dirty="0" err="1"/>
              <a:t>бесхвостка</a:t>
            </a:r>
            <a:r>
              <a:rPr lang="ru-RU" sz="2400" i="1" dirty="0"/>
              <a:t>» с </a:t>
            </a:r>
            <a:r>
              <a:rPr lang="ru-RU" sz="2400" i="1" dirty="0" err="1"/>
              <a:t>низкорасположенным</a:t>
            </a:r>
            <a:r>
              <a:rPr lang="ru-RU" sz="2400" i="1" dirty="0"/>
              <a:t> крылом </a:t>
            </a:r>
            <a:r>
              <a:rPr lang="ru-RU" sz="2400" i="1" dirty="0" smtClean="0"/>
              <a:t>двойной стреловидности</a:t>
            </a:r>
            <a:r>
              <a:rPr lang="ru-RU" sz="2400" i="1" dirty="0"/>
              <a:t>. Старт корабля с помощью ракеты-носителя «Энергия», спуск </a:t>
            </a:r>
            <a:r>
              <a:rPr lang="ru-RU" sz="2400" i="1" dirty="0" smtClean="0"/>
              <a:t>и посадка </a:t>
            </a:r>
            <a:r>
              <a:rPr lang="ru-RU" sz="2400" i="1" dirty="0"/>
              <a:t>по «самолетному» режиму. Первый беспилотный полет с посадкой в</a:t>
            </a:r>
          </a:p>
          <a:p>
            <a:r>
              <a:rPr lang="ru-RU" sz="2400" i="1" dirty="0"/>
              <a:t>автоматическом режиме 15 ноября 1988 года.</a:t>
            </a:r>
          </a:p>
        </p:txBody>
      </p:sp>
      <p:pic>
        <p:nvPicPr>
          <p:cNvPr id="6" name="Рисунок 5" descr="Рисунок15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4348" y="1000107"/>
            <a:ext cx="2838457" cy="4412109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9144000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ru-RU" sz="3600" b="1" dirty="0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63000"/>
                        <a:sat val="105000"/>
                      </a:schemeClr>
                    </a:gs>
                    <a:gs pos="90000">
                      <a:schemeClr val="accent1">
                        <a:shade val="50000"/>
                        <a:satMod val="100000"/>
                      </a:schemeClr>
                    </a:gs>
                  </a:gsLst>
                  <a:lin ang="5400000"/>
                </a:gra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  <a:latin typeface="Impact" pitchFamily="34" charset="0"/>
              </a:rPr>
              <a:t>Яркие события и люди</a:t>
            </a:r>
            <a:endParaRPr lang="ru-RU" sz="3600" b="1" dirty="0">
              <a:ln w="17780" cmpd="sng">
                <a:solidFill>
                  <a:schemeClr val="accent1">
                    <a:tint val="3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63000"/>
                      <a:sat val="105000"/>
                    </a:schemeClr>
                  </a:gs>
                  <a:gs pos="90000">
                    <a:schemeClr val="accent1">
                      <a:shade val="50000"/>
                      <a:satMod val="100000"/>
                    </a:schemeClr>
                  </a:gs>
                </a:gsLst>
                <a:lin ang="5400000"/>
              </a:gradFill>
              <a:effectLst>
                <a:outerShdw blurRad="55000" dist="50800" dir="5400000" algn="tl">
                  <a:srgbClr val="000000">
                    <a:alpha val="33000"/>
                  </a:srgbClr>
                </a:outerShdw>
              </a:effectLst>
              <a:latin typeface="Impact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3857620" y="856357"/>
            <a:ext cx="5286380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i="1" dirty="0"/>
              <a:t>«Луноход» – </a:t>
            </a:r>
            <a:r>
              <a:rPr lang="ru-RU" sz="2400" i="1" dirty="0"/>
              <a:t>автоматическое или управляемое устройство для работы </a:t>
            </a:r>
            <a:r>
              <a:rPr lang="ru-RU" sz="2400" i="1" dirty="0" smtClean="0"/>
              <a:t>и передвижения </a:t>
            </a:r>
            <a:r>
              <a:rPr lang="ru-RU" sz="2400" i="1" dirty="0"/>
              <a:t>по поверхности Луны. Первый автоматический лунный </a:t>
            </a:r>
            <a:r>
              <a:rPr lang="ru-RU" sz="2400" i="1" dirty="0" smtClean="0"/>
              <a:t>самоходный аппарат</a:t>
            </a:r>
            <a:r>
              <a:rPr lang="ru-RU" sz="2400" i="1" dirty="0"/>
              <a:t>, управляемый с Земли, – советский «Луноход-1» (1970), а первый</a:t>
            </a:r>
          </a:p>
          <a:p>
            <a:r>
              <a:rPr lang="ru-RU" sz="2400" i="1" dirty="0"/>
              <a:t>управляемый лунный самоходный аппарат – американский луноход </a:t>
            </a:r>
            <a:r>
              <a:rPr lang="ru-RU" sz="2400" b="1" i="1" dirty="0"/>
              <a:t>«</a:t>
            </a:r>
            <a:r>
              <a:rPr lang="ru-RU" sz="2400" b="1" i="1" dirty="0" err="1"/>
              <a:t>Ровер</a:t>
            </a:r>
            <a:r>
              <a:rPr lang="ru-RU" sz="2400" b="1" i="1" dirty="0"/>
              <a:t>» (1971).</a:t>
            </a:r>
          </a:p>
        </p:txBody>
      </p:sp>
      <p:pic>
        <p:nvPicPr>
          <p:cNvPr id="6" name="Рисунок 5" descr="Рисунок16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0980" y="1071546"/>
            <a:ext cx="3659020" cy="3000396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9144000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ru-RU" sz="3600" b="1" dirty="0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63000"/>
                        <a:sat val="105000"/>
                      </a:schemeClr>
                    </a:gs>
                    <a:gs pos="90000">
                      <a:schemeClr val="accent1">
                        <a:shade val="50000"/>
                        <a:satMod val="100000"/>
                      </a:schemeClr>
                    </a:gs>
                  </a:gsLst>
                  <a:lin ang="5400000"/>
                </a:gra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  <a:latin typeface="Impact" pitchFamily="34" charset="0"/>
              </a:rPr>
              <a:t>Яркие события и люди</a:t>
            </a:r>
            <a:endParaRPr lang="ru-RU" sz="3600" b="1" dirty="0">
              <a:ln w="17780" cmpd="sng">
                <a:solidFill>
                  <a:schemeClr val="accent1">
                    <a:tint val="3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63000"/>
                      <a:sat val="105000"/>
                    </a:schemeClr>
                  </a:gs>
                  <a:gs pos="90000">
                    <a:schemeClr val="accent1">
                      <a:shade val="50000"/>
                      <a:satMod val="100000"/>
                    </a:schemeClr>
                  </a:gs>
                </a:gsLst>
                <a:lin ang="5400000"/>
              </a:gradFill>
              <a:effectLst>
                <a:outerShdw blurRad="55000" dist="50800" dir="5400000" algn="tl">
                  <a:srgbClr val="000000">
                    <a:alpha val="33000"/>
                  </a:srgbClr>
                </a:outerShdw>
              </a:effectLst>
              <a:latin typeface="Impact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3071802" y="642918"/>
            <a:ext cx="6072198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i="1" dirty="0"/>
              <a:t>Исаак Ньютон </a:t>
            </a:r>
            <a:r>
              <a:rPr lang="ru-RU" sz="2000" i="1" dirty="0" smtClean="0"/>
              <a:t>(1643-1727</a:t>
            </a:r>
            <a:r>
              <a:rPr lang="ru-RU" sz="2000" i="1" dirty="0"/>
              <a:t>), английский математик, механик, астроном </a:t>
            </a:r>
            <a:r>
              <a:rPr lang="ru-RU" sz="2000" i="1" dirty="0" smtClean="0"/>
              <a:t>и физик</a:t>
            </a:r>
            <a:r>
              <a:rPr lang="ru-RU" sz="2000" i="1" dirty="0"/>
              <a:t>, создатель классической механики. Построил зеркальный телескоп.</a:t>
            </a:r>
          </a:p>
          <a:p>
            <a:r>
              <a:rPr lang="ru-RU" sz="2000" i="1" dirty="0"/>
              <a:t>Сформулировал основные законы классической механики. Открыл закон </a:t>
            </a:r>
            <a:r>
              <a:rPr lang="ru-RU" sz="2000" i="1" dirty="0" smtClean="0"/>
              <a:t>всемирного тяготения</a:t>
            </a:r>
            <a:r>
              <a:rPr lang="ru-RU" sz="2000" i="1" dirty="0"/>
              <a:t>, дал теорию движения небесных тел, создав основы небесной </a:t>
            </a:r>
            <a:r>
              <a:rPr lang="ru-RU" sz="2000" i="1" dirty="0" smtClean="0"/>
              <a:t>механики. </a:t>
            </a:r>
            <a:endParaRPr lang="ru-RU" sz="2000" i="1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0" y="4303455"/>
            <a:ext cx="6072198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sz="2000" i="1" dirty="0"/>
              <a:t>Николай Коперник </a:t>
            </a:r>
            <a:r>
              <a:rPr lang="ru-RU" sz="2000" i="1" dirty="0" smtClean="0"/>
              <a:t>(1473-1543</a:t>
            </a:r>
            <a:r>
              <a:rPr lang="ru-RU" sz="2000" i="1" dirty="0"/>
              <a:t>), польский астроном, </a:t>
            </a:r>
            <a:r>
              <a:rPr lang="ru-RU" sz="2000" i="1" dirty="0" smtClean="0"/>
              <a:t>создатель гелиоцентрической </a:t>
            </a:r>
            <a:r>
              <a:rPr lang="ru-RU" sz="2000" i="1" dirty="0"/>
              <a:t>системы мира. Совершил переворот в естествознании,</a:t>
            </a:r>
          </a:p>
          <a:p>
            <a:pPr algn="r"/>
            <a:r>
              <a:rPr lang="ru-RU" sz="2000" i="1" dirty="0"/>
              <a:t>отказавшись от принятого в течение многих веков учения о центральном </a:t>
            </a:r>
            <a:r>
              <a:rPr lang="ru-RU" sz="2000" i="1" dirty="0" smtClean="0"/>
              <a:t>положении Земли</a:t>
            </a:r>
            <a:r>
              <a:rPr lang="ru-RU" sz="2000" i="1" dirty="0"/>
              <a:t>. Объяснил видимые движения небесных светил вращением Земли вокруг оси </a:t>
            </a:r>
            <a:r>
              <a:rPr lang="ru-RU" sz="2000" i="1" dirty="0" smtClean="0"/>
              <a:t>и обращением </a:t>
            </a:r>
            <a:r>
              <a:rPr lang="ru-RU" sz="2000" i="1" dirty="0"/>
              <a:t>планет (в т. ч. Земли) вокруг Солнца. </a:t>
            </a:r>
          </a:p>
        </p:txBody>
      </p:sp>
      <p:pic>
        <p:nvPicPr>
          <p:cNvPr id="9" name="Рисунок 8" descr="Рисунок17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4348" y="785794"/>
            <a:ext cx="2262190" cy="2047282"/>
          </a:xfrm>
          <a:prstGeom prst="rect">
            <a:avLst/>
          </a:prstGeom>
        </p:spPr>
      </p:pic>
      <p:pic>
        <p:nvPicPr>
          <p:cNvPr id="10" name="Рисунок 9" descr="Рисунок18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15074" y="4357694"/>
            <a:ext cx="2000264" cy="2339490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9144000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ru-RU" sz="3600" b="1" dirty="0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63000"/>
                        <a:sat val="105000"/>
                      </a:schemeClr>
                    </a:gs>
                    <a:gs pos="90000">
                      <a:schemeClr val="accent1">
                        <a:shade val="50000"/>
                        <a:satMod val="100000"/>
                      </a:schemeClr>
                    </a:gs>
                  </a:gsLst>
                  <a:lin ang="5400000"/>
                </a:gra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  <a:latin typeface="Impact" pitchFamily="34" charset="0"/>
              </a:rPr>
              <a:t>Яркие события и люди</a:t>
            </a:r>
            <a:endParaRPr lang="ru-RU" sz="3600" b="1" dirty="0">
              <a:ln w="17780" cmpd="sng">
                <a:solidFill>
                  <a:schemeClr val="accent1">
                    <a:tint val="3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63000"/>
                      <a:sat val="105000"/>
                    </a:schemeClr>
                  </a:gs>
                  <a:gs pos="90000">
                    <a:schemeClr val="accent1">
                      <a:shade val="50000"/>
                      <a:satMod val="100000"/>
                    </a:schemeClr>
                  </a:gs>
                </a:gsLst>
                <a:lin ang="5400000"/>
              </a:gradFill>
              <a:effectLst>
                <a:outerShdw blurRad="55000" dist="50800" dir="5400000" algn="tl">
                  <a:srgbClr val="000000">
                    <a:alpha val="33000"/>
                  </a:srgbClr>
                </a:outerShdw>
              </a:effectLst>
              <a:latin typeface="Impact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3071802" y="642918"/>
            <a:ext cx="6072198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i="1" dirty="0"/>
              <a:t>Галилео Галилей </a:t>
            </a:r>
            <a:r>
              <a:rPr lang="ru-RU" sz="2000" i="1" dirty="0" smtClean="0"/>
              <a:t>(1564-1642</a:t>
            </a:r>
            <a:r>
              <a:rPr lang="ru-RU" sz="2000" i="1" dirty="0"/>
              <a:t>) построил телескоп с 32-кратным </a:t>
            </a:r>
            <a:r>
              <a:rPr lang="ru-RU" sz="2000" i="1" dirty="0" smtClean="0"/>
              <a:t>увеличением и </a:t>
            </a:r>
            <a:r>
              <a:rPr lang="ru-RU" sz="2000" i="1" dirty="0"/>
              <a:t>с его помощью открыл горы на Луне, 4 спутника Юпитера, фазы у Венеры, </a:t>
            </a:r>
            <a:r>
              <a:rPr lang="ru-RU" sz="2000" i="1" dirty="0" smtClean="0"/>
              <a:t>пятна на </a:t>
            </a:r>
            <a:r>
              <a:rPr lang="ru-RU" sz="2000" i="1" dirty="0"/>
              <a:t>Солнце. Активно защищал гелиоцентрическую систему мира, за что был</a:t>
            </a:r>
          </a:p>
          <a:p>
            <a:r>
              <a:rPr lang="ru-RU" sz="2000" i="1" dirty="0"/>
              <a:t>подвергнут суду инквизиции (1633), вынудившей его отречься от учения </a:t>
            </a:r>
            <a:r>
              <a:rPr lang="ru-RU" sz="2000" i="1" dirty="0" smtClean="0"/>
              <a:t>Н.Коперника</a:t>
            </a:r>
            <a:r>
              <a:rPr lang="ru-RU" sz="2000" i="1" dirty="0"/>
              <a:t>. 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0" y="3995678"/>
            <a:ext cx="6072198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sz="2000" i="1" dirty="0" smtClean="0"/>
              <a:t>Джордано Бруно </a:t>
            </a:r>
            <a:r>
              <a:rPr lang="ru-RU" sz="2000" i="1" dirty="0"/>
              <a:t>не был астрономом, а был философом, который поразил всех смелой для </a:t>
            </a:r>
            <a:r>
              <a:rPr lang="ru-RU" sz="2000" i="1" dirty="0" smtClean="0"/>
              <a:t>своего времени </a:t>
            </a:r>
            <a:r>
              <a:rPr lang="ru-RU" sz="2000" i="1" dirty="0"/>
              <a:t>новой картиной мироздания. В</a:t>
            </a:r>
          </a:p>
          <a:p>
            <a:pPr algn="r"/>
            <a:r>
              <a:rPr lang="ru-RU" sz="2000" i="1" dirty="0"/>
              <a:t>тюрьме инквизиции Бруно провел долгие годы. От него требовали отречения </a:t>
            </a:r>
            <a:r>
              <a:rPr lang="ru-RU" sz="2000" i="1" dirty="0" smtClean="0"/>
              <a:t>от «еретического</a:t>
            </a:r>
            <a:r>
              <a:rPr lang="ru-RU" sz="2000" i="1" dirty="0"/>
              <a:t>» учения. </a:t>
            </a:r>
            <a:r>
              <a:rPr lang="ru-RU" sz="2000" i="1" dirty="0" smtClean="0"/>
              <a:t>Бруно по обычаю </a:t>
            </a:r>
            <a:r>
              <a:rPr lang="ru-RU" sz="2000" i="1" dirty="0"/>
              <a:t>инквизиции был заживо сожжен на костре в Риме, на Площади Цветов.</a:t>
            </a:r>
          </a:p>
          <a:p>
            <a:pPr algn="r"/>
            <a:r>
              <a:rPr lang="ru-RU" sz="2000" i="1" dirty="0"/>
              <a:t>«Сжечь – не значит опровергнуть» – были последними словами осужденного.</a:t>
            </a:r>
          </a:p>
        </p:txBody>
      </p:sp>
      <p:pic>
        <p:nvPicPr>
          <p:cNvPr id="9" name="Рисунок 8" descr="Рисунок19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7224" y="714356"/>
            <a:ext cx="2143125" cy="2857500"/>
          </a:xfrm>
          <a:prstGeom prst="rect">
            <a:avLst/>
          </a:prstGeom>
        </p:spPr>
      </p:pic>
      <p:pic>
        <p:nvPicPr>
          <p:cNvPr id="10" name="Рисунок 9" descr="Рисунок20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29388" y="3929066"/>
            <a:ext cx="1785950" cy="2705985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9144000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ru-RU" sz="3600" b="1" dirty="0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63000"/>
                        <a:sat val="105000"/>
                      </a:schemeClr>
                    </a:gs>
                    <a:gs pos="90000">
                      <a:schemeClr val="accent1">
                        <a:shade val="50000"/>
                        <a:satMod val="100000"/>
                      </a:schemeClr>
                    </a:gs>
                  </a:gsLst>
                  <a:lin ang="5400000"/>
                </a:gra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  <a:latin typeface="Impact" pitchFamily="34" charset="0"/>
              </a:rPr>
              <a:t>Легенды – Большая медведица</a:t>
            </a:r>
            <a:endParaRPr lang="ru-RU" sz="3600" b="1" dirty="0">
              <a:ln w="17780" cmpd="sng">
                <a:solidFill>
                  <a:schemeClr val="accent1">
                    <a:tint val="3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63000"/>
                      <a:sat val="105000"/>
                    </a:schemeClr>
                  </a:gs>
                  <a:gs pos="90000">
                    <a:schemeClr val="accent1">
                      <a:shade val="50000"/>
                      <a:satMod val="100000"/>
                    </a:schemeClr>
                  </a:gs>
                </a:gsLst>
                <a:lin ang="5400000"/>
              </a:gradFill>
              <a:effectLst>
                <a:outerShdw blurRad="55000" dist="50800" dir="5400000" algn="tl">
                  <a:srgbClr val="000000">
                    <a:alpha val="33000"/>
                  </a:srgbClr>
                </a:outerShdw>
              </a:effectLst>
              <a:latin typeface="Impact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0" y="642918"/>
            <a:ext cx="9144000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/>
              <a:t>   Почти </a:t>
            </a:r>
            <a:r>
              <a:rPr lang="ru-RU" sz="2400" dirty="0"/>
              <a:t>с каждым созвездием связана какая-нибудь древняя легенда </a:t>
            </a:r>
            <a:r>
              <a:rPr lang="ru-RU" sz="2400" dirty="0" smtClean="0"/>
              <a:t>или миф</a:t>
            </a:r>
            <a:r>
              <a:rPr lang="ru-RU" sz="2400" dirty="0"/>
              <a:t>.</a:t>
            </a:r>
          </a:p>
          <a:p>
            <a:r>
              <a:rPr lang="ru-RU" sz="2400" dirty="0" smtClean="0"/>
              <a:t>   Одна </a:t>
            </a:r>
            <a:r>
              <a:rPr lang="ru-RU" sz="2400" dirty="0"/>
              <a:t>из древнегреческих легенд рассказывает, как всемогущий бог Зевс взял себе </a:t>
            </a:r>
            <a:r>
              <a:rPr lang="ru-RU" sz="2400" dirty="0" smtClean="0"/>
              <a:t>в жены </a:t>
            </a:r>
            <a:r>
              <a:rPr lang="ru-RU" sz="2400" dirty="0"/>
              <a:t>прекраснейшую нимфу </a:t>
            </a:r>
            <a:r>
              <a:rPr lang="ru-RU" sz="2400" dirty="0" err="1"/>
              <a:t>Каллиосто</a:t>
            </a:r>
            <a:r>
              <a:rPr lang="ru-RU" sz="2400" dirty="0"/>
              <a:t>. Чтобы избавить </a:t>
            </a:r>
            <a:r>
              <a:rPr lang="ru-RU" sz="2400" dirty="0" err="1"/>
              <a:t>Каллиосто</a:t>
            </a:r>
            <a:r>
              <a:rPr lang="ru-RU" sz="2400" dirty="0"/>
              <a:t> от </a:t>
            </a:r>
            <a:r>
              <a:rPr lang="ru-RU" sz="2400" dirty="0" smtClean="0"/>
              <a:t>преследований ревнивой </a:t>
            </a:r>
            <a:r>
              <a:rPr lang="ru-RU" sz="2400" dirty="0"/>
              <a:t>Геры, Зевс обратил </a:t>
            </a:r>
            <a:r>
              <a:rPr lang="ru-RU" sz="2400" dirty="0" err="1"/>
              <a:t>Каллиосто</a:t>
            </a:r>
            <a:r>
              <a:rPr lang="ru-RU" sz="2400" dirty="0"/>
              <a:t> в медведицу и взял к себе на небо. Отсюда – на небе</a:t>
            </a:r>
          </a:p>
          <a:p>
            <a:r>
              <a:rPr lang="ru-RU" sz="2400" dirty="0"/>
              <a:t>Большая Медведица</a:t>
            </a:r>
            <a:r>
              <a:rPr lang="ru-RU" sz="2400" dirty="0" smtClean="0"/>
              <a:t>.</a:t>
            </a:r>
            <a:endParaRPr lang="ru-RU" sz="24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285720" y="6000768"/>
            <a:ext cx="500957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dirty="0" smtClean="0"/>
              <a:t>Рисунок созвездия на древней карте</a:t>
            </a:r>
            <a:endParaRPr lang="ru-RU" sz="2400" dirty="0"/>
          </a:p>
        </p:txBody>
      </p:sp>
      <p:pic>
        <p:nvPicPr>
          <p:cNvPr id="7" name="Рисунок 6" descr="Рисунок2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7158" y="3429000"/>
            <a:ext cx="3810000" cy="257175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9144000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ru-RU" sz="3600" b="1" dirty="0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63000"/>
                        <a:sat val="105000"/>
                      </a:schemeClr>
                    </a:gs>
                    <a:gs pos="90000">
                      <a:schemeClr val="accent1">
                        <a:shade val="50000"/>
                        <a:satMod val="100000"/>
                      </a:schemeClr>
                    </a:gs>
                  </a:gsLst>
                  <a:lin ang="5400000"/>
                </a:gra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  <a:latin typeface="Impact" pitchFamily="34" charset="0"/>
              </a:rPr>
              <a:t>Цель:</a:t>
            </a:r>
            <a:endParaRPr lang="ru-RU" sz="3600" b="1" dirty="0">
              <a:ln w="17780" cmpd="sng">
                <a:solidFill>
                  <a:schemeClr val="accent1">
                    <a:tint val="3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63000"/>
                      <a:sat val="105000"/>
                    </a:schemeClr>
                  </a:gs>
                  <a:gs pos="90000">
                    <a:schemeClr val="accent1">
                      <a:shade val="50000"/>
                      <a:satMod val="100000"/>
                    </a:schemeClr>
                  </a:gs>
                </a:gsLst>
                <a:lin ang="5400000"/>
              </a:gradFill>
              <a:effectLst>
                <a:outerShdw blurRad="55000" dist="50800" dir="5400000" algn="tl">
                  <a:srgbClr val="000000">
                    <a:alpha val="33000"/>
                  </a:srgbClr>
                </a:outerShdw>
              </a:effectLst>
              <a:latin typeface="Impact" pitchFamily="34" charset="0"/>
            </a:endParaRPr>
          </a:p>
        </p:txBody>
      </p:sp>
      <p:sp>
        <p:nvSpPr>
          <p:cNvPr id="7" name="Содержимое 6"/>
          <p:cNvSpPr>
            <a:spLocks noGrp="1"/>
          </p:cNvSpPr>
          <p:nvPr>
            <p:ph idx="1"/>
          </p:nvPr>
        </p:nvSpPr>
        <p:spPr>
          <a:xfrm>
            <a:off x="4429124" y="714356"/>
            <a:ext cx="4143404" cy="4786345"/>
          </a:xfrm>
        </p:spPr>
        <p:txBody>
          <a:bodyPr>
            <a:normAutofit/>
          </a:bodyPr>
          <a:lstStyle/>
          <a:p>
            <a:r>
              <a:rPr lang="ru-RU" sz="2400" dirty="0" smtClean="0"/>
              <a:t>популяризация знаний по астрономии и достижений в области космонавтики,</a:t>
            </a:r>
          </a:p>
          <a:p>
            <a:r>
              <a:rPr lang="ru-RU" sz="2400" dirty="0" smtClean="0"/>
              <a:t>расширение кругозора, </a:t>
            </a:r>
          </a:p>
          <a:p>
            <a:r>
              <a:rPr lang="ru-RU" sz="2400" dirty="0" smtClean="0"/>
              <a:t>развитие познавательной активности, коммуникативных способностей учащихся, чувства солидарности, здорового соперничества,</a:t>
            </a:r>
          </a:p>
          <a:p>
            <a:r>
              <a:rPr lang="ru-RU" sz="2400" dirty="0" smtClean="0"/>
              <a:t>совершенствование навыков групповой работы.</a:t>
            </a:r>
            <a:endParaRPr lang="ru-RU" sz="2400" dirty="0"/>
          </a:p>
        </p:txBody>
      </p:sp>
      <p:pic>
        <p:nvPicPr>
          <p:cNvPr id="5" name="Рисунок 4" descr="Рисунок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8596" y="714356"/>
            <a:ext cx="3667125" cy="5715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9144000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ru-RU" sz="3600" b="1" dirty="0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63000"/>
                        <a:sat val="105000"/>
                      </a:schemeClr>
                    </a:gs>
                    <a:gs pos="90000">
                      <a:schemeClr val="accent1">
                        <a:shade val="50000"/>
                        <a:satMod val="100000"/>
                      </a:schemeClr>
                    </a:gs>
                  </a:gsLst>
                  <a:lin ang="5400000"/>
                </a:gra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  <a:latin typeface="Impact" pitchFamily="34" charset="0"/>
              </a:rPr>
              <a:t>Легенды – Кассиопея, Цефей, Андромеда</a:t>
            </a:r>
            <a:endParaRPr lang="ru-RU" sz="3600" b="1" dirty="0">
              <a:ln w="17780" cmpd="sng">
                <a:solidFill>
                  <a:schemeClr val="accent1">
                    <a:tint val="3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63000"/>
                      <a:sat val="105000"/>
                    </a:schemeClr>
                  </a:gs>
                  <a:gs pos="90000">
                    <a:schemeClr val="accent1">
                      <a:shade val="50000"/>
                      <a:satMod val="100000"/>
                    </a:schemeClr>
                  </a:gs>
                </a:gsLst>
                <a:lin ang="5400000"/>
              </a:gradFill>
              <a:effectLst>
                <a:outerShdw blurRad="55000" dist="50800" dir="5400000" algn="tl">
                  <a:srgbClr val="000000">
                    <a:alpha val="33000"/>
                  </a:srgbClr>
                </a:outerShdw>
              </a:effectLst>
              <a:latin typeface="Impact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0" y="642918"/>
            <a:ext cx="9144000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/>
              <a:t>    О </a:t>
            </a:r>
            <a:r>
              <a:rPr lang="ru-RU" sz="2400" dirty="0"/>
              <a:t>созвездиях Кассиопеи, Цефея, Андромеды, Пегаса и Персея сложилась </a:t>
            </a:r>
            <a:r>
              <a:rPr lang="ru-RU" sz="2400" dirty="0" smtClean="0"/>
              <a:t>другая легенда</a:t>
            </a:r>
            <a:r>
              <a:rPr lang="ru-RU" sz="2400" dirty="0"/>
              <a:t>. </a:t>
            </a: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>   Когда-то </a:t>
            </a:r>
            <a:r>
              <a:rPr lang="ru-RU" sz="2400" dirty="0"/>
              <a:t>в незапамятные времена, у мифического царя эфиопов Цефея </a:t>
            </a:r>
            <a:r>
              <a:rPr lang="ru-RU" sz="2400" dirty="0" smtClean="0"/>
              <a:t>была красавица </a:t>
            </a:r>
            <a:r>
              <a:rPr lang="ru-RU" sz="2400" dirty="0"/>
              <a:t>жена царица Кассиопея. Однажды Кассиопея имела неосторожность </a:t>
            </a:r>
            <a:r>
              <a:rPr lang="ru-RU" sz="2400" dirty="0" smtClean="0"/>
              <a:t>похвастать красотой </a:t>
            </a:r>
            <a:r>
              <a:rPr lang="ru-RU" sz="2400" dirty="0"/>
              <a:t>своей дочери в присутствии нереид – мифических жительниц моря. </a:t>
            </a:r>
            <a:r>
              <a:rPr lang="ru-RU" sz="2400" dirty="0" smtClean="0"/>
              <a:t>Завистливые нереиды </a:t>
            </a:r>
            <a:r>
              <a:rPr lang="ru-RU" sz="2400" dirty="0"/>
              <a:t>пожаловались богу моря Посейдону, и он напустил не берега Эфиопии </a:t>
            </a:r>
            <a:r>
              <a:rPr lang="ru-RU" sz="2400" dirty="0" smtClean="0"/>
              <a:t>страшное чудовище</a:t>
            </a:r>
            <a:r>
              <a:rPr lang="ru-RU" sz="2400" dirty="0"/>
              <a:t>, пожиравшее людей. Цефей, по совету оракула, вынужден был отдать на </a:t>
            </a:r>
            <a:r>
              <a:rPr lang="ru-RU" sz="2400" dirty="0" smtClean="0"/>
              <a:t>съедение чудовищу </a:t>
            </a:r>
            <a:r>
              <a:rPr lang="ru-RU" sz="2400" dirty="0"/>
              <a:t>свою любимую дочь Андромеду. Он приковал ее к прибрежной скале, и </a:t>
            </a:r>
            <a:r>
              <a:rPr lang="ru-RU" sz="2400" dirty="0" smtClean="0"/>
              <a:t>каждую минуту </a:t>
            </a:r>
            <a:r>
              <a:rPr lang="ru-RU" sz="2400" dirty="0"/>
              <a:t>Андромеда ожидала гибели. Но Андромеду спас герой Персей, прилетевший на</a:t>
            </a:r>
          </a:p>
          <a:p>
            <a:r>
              <a:rPr lang="ru-RU" sz="2400" dirty="0"/>
              <a:t>крылатом коне Пегасе. Главных участников этого мифа фантазия древних греков </a:t>
            </a:r>
            <a:r>
              <a:rPr lang="ru-RU" sz="2400" dirty="0" smtClean="0"/>
              <a:t>поместила на </a:t>
            </a:r>
            <a:r>
              <a:rPr lang="ru-RU" sz="2400" dirty="0"/>
              <a:t>небо. Так появились созвездия Цефея, Кассиопеи, Андромеды, Пегаса, Персея.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9144000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ru-RU" sz="3600" b="1" dirty="0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63000"/>
                        <a:sat val="105000"/>
                      </a:schemeClr>
                    </a:gs>
                    <a:gs pos="90000">
                      <a:schemeClr val="accent1">
                        <a:shade val="50000"/>
                        <a:satMod val="100000"/>
                      </a:schemeClr>
                    </a:gs>
                  </a:gsLst>
                  <a:lin ang="5400000"/>
                </a:gra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  <a:latin typeface="Impact" pitchFamily="34" charset="0"/>
              </a:rPr>
              <a:t>Восточный календарь</a:t>
            </a:r>
            <a:endParaRPr lang="ru-RU" sz="3600" b="1" dirty="0">
              <a:ln w="17780" cmpd="sng">
                <a:solidFill>
                  <a:schemeClr val="accent1">
                    <a:tint val="3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63000"/>
                      <a:sat val="105000"/>
                    </a:schemeClr>
                  </a:gs>
                  <a:gs pos="90000">
                    <a:schemeClr val="accent1">
                      <a:shade val="50000"/>
                      <a:satMod val="100000"/>
                    </a:schemeClr>
                  </a:gs>
                </a:gsLst>
                <a:lin ang="5400000"/>
              </a:gradFill>
              <a:effectLst>
                <a:outerShdw blurRad="55000" dist="50800" dir="5400000" algn="tl">
                  <a:srgbClr val="000000">
                    <a:alpha val="33000"/>
                  </a:srgbClr>
                </a:outerShdw>
              </a:effectLst>
              <a:latin typeface="Impact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0" y="642918"/>
            <a:ext cx="914400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/>
              <a:t>В странах Востока, и особенно Азии, с давних времен широкое </a:t>
            </a:r>
            <a:r>
              <a:rPr lang="ru-RU" sz="2400" dirty="0" smtClean="0"/>
              <a:t>распространение получил </a:t>
            </a:r>
            <a:r>
              <a:rPr lang="ru-RU" sz="2400" dirty="0"/>
              <a:t>календарь 12-летнего цикла. Этот календарь зародился у кочевых </a:t>
            </a:r>
            <a:r>
              <a:rPr lang="ru-RU" sz="2400" dirty="0" smtClean="0"/>
              <a:t>народов Центральной </a:t>
            </a:r>
            <a:r>
              <a:rPr lang="ru-RU" sz="2400" dirty="0"/>
              <a:t>Азии. В основу календаря животного цикла положен период обращения</a:t>
            </a:r>
          </a:p>
          <a:p>
            <a:r>
              <a:rPr lang="ru-RU" sz="2400" dirty="0"/>
              <a:t>Юпитера вокруг Солнца. Этот период равен примерно 12 годам.</a:t>
            </a:r>
          </a:p>
        </p:txBody>
      </p:sp>
      <p:sp>
        <p:nvSpPr>
          <p:cNvPr id="5" name="Скругленный прямоугольник 4">
            <a:hlinkClick r:id="rId2" action="ppaction://program"/>
          </p:cNvPr>
          <p:cNvSpPr/>
          <p:nvPr/>
        </p:nvSpPr>
        <p:spPr>
          <a:xfrm>
            <a:off x="5357818" y="5715016"/>
            <a:ext cx="2357454" cy="500066"/>
          </a:xfrm>
          <a:prstGeom prst="roundRect">
            <a:avLst/>
          </a:prstGeom>
          <a:gradFill flip="none" rotWithShape="1">
            <a:gsLst>
              <a:gs pos="0">
                <a:srgbClr val="8488C4"/>
              </a:gs>
              <a:gs pos="53000">
                <a:srgbClr val="D4DEFF"/>
              </a:gs>
              <a:gs pos="83000">
                <a:srgbClr val="D4DEFF"/>
              </a:gs>
              <a:gs pos="100000">
                <a:srgbClr val="96AB94"/>
              </a:gs>
            </a:gsLst>
            <a:lin ang="162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 smtClean="0">
                <a:solidFill>
                  <a:schemeClr val="tx1"/>
                </a:solidFill>
              </a:rPr>
              <a:t>Старт</a:t>
            </a:r>
            <a:endParaRPr lang="ru-RU" sz="2800" dirty="0">
              <a:solidFill>
                <a:schemeClr val="tx1"/>
              </a:solidFill>
            </a:endParaRPr>
          </a:p>
        </p:txBody>
      </p:sp>
      <p:pic>
        <p:nvPicPr>
          <p:cNvPr id="7" name="Рисунок 6" descr="Рисунок23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5720" y="2571744"/>
            <a:ext cx="3810000" cy="314325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9144000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ru-RU" sz="3600" b="1" dirty="0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63000"/>
                        <a:sat val="105000"/>
                      </a:schemeClr>
                    </a:gs>
                    <a:gs pos="90000">
                      <a:schemeClr val="accent1">
                        <a:shade val="50000"/>
                        <a:satMod val="100000"/>
                      </a:schemeClr>
                    </a:gs>
                  </a:gsLst>
                  <a:lin ang="5400000"/>
                </a:gra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  <a:latin typeface="Impact" pitchFamily="34" charset="0"/>
              </a:rPr>
              <a:t>Часовые пояса</a:t>
            </a:r>
            <a:endParaRPr lang="ru-RU" sz="3600" b="1" dirty="0">
              <a:ln w="17780" cmpd="sng">
                <a:solidFill>
                  <a:schemeClr val="accent1">
                    <a:tint val="3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63000"/>
                      <a:sat val="105000"/>
                    </a:schemeClr>
                  </a:gs>
                  <a:gs pos="90000">
                    <a:schemeClr val="accent1">
                      <a:shade val="50000"/>
                      <a:satMod val="100000"/>
                    </a:schemeClr>
                  </a:gs>
                </a:gsLst>
                <a:lin ang="5400000"/>
              </a:gradFill>
              <a:effectLst>
                <a:outerShdw blurRad="55000" dist="50800" dir="5400000" algn="tl">
                  <a:srgbClr val="000000">
                    <a:alpha val="33000"/>
                  </a:srgbClr>
                </a:outerShdw>
              </a:effectLst>
              <a:latin typeface="Impact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0" y="642918"/>
            <a:ext cx="91440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/>
              <a:t>Найдите </a:t>
            </a:r>
            <a:r>
              <a:rPr lang="ru-RU" sz="2400" dirty="0" smtClean="0"/>
              <a:t>соответствие между названиями зодиакальных созвездий </a:t>
            </a:r>
            <a:r>
              <a:rPr lang="ru-RU" sz="2400" dirty="0"/>
              <a:t>и </a:t>
            </a:r>
            <a:r>
              <a:rPr lang="ru-RU" sz="2400" dirty="0" smtClean="0"/>
              <a:t>символами, которыми они обозначаются.</a:t>
            </a:r>
            <a:endParaRPr lang="ru-RU" sz="2400" dirty="0"/>
          </a:p>
        </p:txBody>
      </p:sp>
      <p:pic>
        <p:nvPicPr>
          <p:cNvPr id="6" name="Рисунок 5" descr="1255967568_zodiac_tmse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28860" y="2285992"/>
            <a:ext cx="4286250" cy="2571750"/>
          </a:xfrm>
          <a:prstGeom prst="rect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</p:pic>
      <p:sp>
        <p:nvSpPr>
          <p:cNvPr id="9" name="Прямоугольник 8"/>
          <p:cNvSpPr/>
          <p:nvPr/>
        </p:nvSpPr>
        <p:spPr>
          <a:xfrm>
            <a:off x="467999" y="1620000"/>
            <a:ext cx="1512000" cy="461665"/>
          </a:xfrm>
          <a:prstGeom prst="rect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txBody>
          <a:bodyPr wrap="none">
            <a:spAutoFit/>
          </a:bodyPr>
          <a:lstStyle/>
          <a:p>
            <a:r>
              <a:rPr lang="ru-RU" sz="2400" dirty="0" smtClean="0"/>
              <a:t>Овен</a:t>
            </a:r>
            <a:endParaRPr lang="ru-RU" sz="2400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468000" y="2340000"/>
            <a:ext cx="1512000" cy="461665"/>
          </a:xfrm>
          <a:prstGeom prst="rect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txBody>
          <a:bodyPr wrap="none">
            <a:spAutoFit/>
          </a:bodyPr>
          <a:lstStyle/>
          <a:p>
            <a:r>
              <a:rPr lang="ru-RU" sz="2400" dirty="0" smtClean="0"/>
              <a:t>Телец</a:t>
            </a:r>
            <a:endParaRPr lang="ru-RU" sz="2400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468000" y="3060000"/>
            <a:ext cx="1512000" cy="461665"/>
          </a:xfrm>
          <a:prstGeom prst="rect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txBody>
          <a:bodyPr wrap="none">
            <a:spAutoFit/>
          </a:bodyPr>
          <a:lstStyle/>
          <a:p>
            <a:r>
              <a:rPr lang="ru-RU" sz="2400" dirty="0" smtClean="0"/>
              <a:t>Близнецы</a:t>
            </a:r>
            <a:endParaRPr lang="ru-RU" sz="2400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467999" y="3780000"/>
            <a:ext cx="1512000" cy="461665"/>
          </a:xfrm>
          <a:prstGeom prst="rect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txBody>
          <a:bodyPr wrap="none">
            <a:spAutoFit/>
          </a:bodyPr>
          <a:lstStyle/>
          <a:p>
            <a:r>
              <a:rPr lang="ru-RU" sz="2400" dirty="0" smtClean="0"/>
              <a:t>Рак</a:t>
            </a:r>
            <a:endParaRPr lang="ru-RU" sz="2400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468000" y="4500000"/>
            <a:ext cx="1512000" cy="461665"/>
          </a:xfrm>
          <a:prstGeom prst="rect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txBody>
          <a:bodyPr wrap="none">
            <a:spAutoFit/>
          </a:bodyPr>
          <a:lstStyle/>
          <a:p>
            <a:r>
              <a:rPr lang="ru-RU" sz="2400" dirty="0" smtClean="0"/>
              <a:t>Лев</a:t>
            </a:r>
            <a:endParaRPr lang="ru-RU" sz="2400" dirty="0"/>
          </a:p>
        </p:txBody>
      </p:sp>
      <p:sp>
        <p:nvSpPr>
          <p:cNvPr id="14" name="Прямоугольник 13"/>
          <p:cNvSpPr/>
          <p:nvPr/>
        </p:nvSpPr>
        <p:spPr>
          <a:xfrm>
            <a:off x="467999" y="5220000"/>
            <a:ext cx="1512000" cy="461665"/>
          </a:xfrm>
          <a:prstGeom prst="rect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txBody>
          <a:bodyPr wrap="none">
            <a:spAutoFit/>
          </a:bodyPr>
          <a:lstStyle/>
          <a:p>
            <a:r>
              <a:rPr lang="ru-RU" sz="2400" dirty="0" smtClean="0"/>
              <a:t>Дева</a:t>
            </a:r>
            <a:endParaRPr lang="ru-RU" sz="2400" dirty="0"/>
          </a:p>
        </p:txBody>
      </p:sp>
      <p:sp>
        <p:nvSpPr>
          <p:cNvPr id="15" name="Прямоугольник 14"/>
          <p:cNvSpPr/>
          <p:nvPr/>
        </p:nvSpPr>
        <p:spPr>
          <a:xfrm>
            <a:off x="7307999" y="1620000"/>
            <a:ext cx="1512000" cy="461665"/>
          </a:xfrm>
          <a:prstGeom prst="rect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txBody>
          <a:bodyPr wrap="none">
            <a:spAutoFit/>
          </a:bodyPr>
          <a:lstStyle/>
          <a:p>
            <a:r>
              <a:rPr lang="ru-RU" sz="2400" dirty="0" smtClean="0"/>
              <a:t>Весы</a:t>
            </a:r>
            <a:endParaRPr lang="ru-RU" sz="2400" dirty="0"/>
          </a:p>
        </p:txBody>
      </p:sp>
      <p:sp>
        <p:nvSpPr>
          <p:cNvPr id="16" name="Прямоугольник 15"/>
          <p:cNvSpPr/>
          <p:nvPr/>
        </p:nvSpPr>
        <p:spPr>
          <a:xfrm>
            <a:off x="7308000" y="2340000"/>
            <a:ext cx="1512000" cy="461665"/>
          </a:xfrm>
          <a:prstGeom prst="rect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txBody>
          <a:bodyPr wrap="none">
            <a:spAutoFit/>
          </a:bodyPr>
          <a:lstStyle/>
          <a:p>
            <a:r>
              <a:rPr lang="ru-RU" sz="2400" dirty="0" smtClean="0"/>
              <a:t>Скорпион</a:t>
            </a:r>
            <a:endParaRPr lang="ru-RU" sz="2400" dirty="0"/>
          </a:p>
        </p:txBody>
      </p:sp>
      <p:sp>
        <p:nvSpPr>
          <p:cNvPr id="17" name="Прямоугольник 16"/>
          <p:cNvSpPr/>
          <p:nvPr/>
        </p:nvSpPr>
        <p:spPr>
          <a:xfrm>
            <a:off x="7308000" y="3060000"/>
            <a:ext cx="1512000" cy="461665"/>
          </a:xfrm>
          <a:prstGeom prst="rect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txBody>
          <a:bodyPr wrap="none">
            <a:spAutoFit/>
          </a:bodyPr>
          <a:lstStyle/>
          <a:p>
            <a:r>
              <a:rPr lang="ru-RU" sz="2400" dirty="0" smtClean="0"/>
              <a:t>Стрелец</a:t>
            </a:r>
            <a:endParaRPr lang="ru-RU" sz="2400" dirty="0"/>
          </a:p>
        </p:txBody>
      </p:sp>
      <p:sp>
        <p:nvSpPr>
          <p:cNvPr id="18" name="Прямоугольник 17"/>
          <p:cNvSpPr/>
          <p:nvPr/>
        </p:nvSpPr>
        <p:spPr>
          <a:xfrm>
            <a:off x="7308000" y="3780000"/>
            <a:ext cx="1512000" cy="461665"/>
          </a:xfrm>
          <a:prstGeom prst="rect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txBody>
          <a:bodyPr wrap="none">
            <a:spAutoFit/>
          </a:bodyPr>
          <a:lstStyle/>
          <a:p>
            <a:r>
              <a:rPr lang="ru-RU" sz="2400" dirty="0" smtClean="0"/>
              <a:t>Козерог</a:t>
            </a:r>
            <a:endParaRPr lang="ru-RU" sz="2400" dirty="0"/>
          </a:p>
        </p:txBody>
      </p:sp>
      <p:sp>
        <p:nvSpPr>
          <p:cNvPr id="19" name="Прямоугольник 18"/>
          <p:cNvSpPr/>
          <p:nvPr/>
        </p:nvSpPr>
        <p:spPr>
          <a:xfrm>
            <a:off x="7307999" y="4500000"/>
            <a:ext cx="1512000" cy="461665"/>
          </a:xfrm>
          <a:prstGeom prst="rect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txBody>
          <a:bodyPr wrap="none">
            <a:spAutoFit/>
          </a:bodyPr>
          <a:lstStyle/>
          <a:p>
            <a:r>
              <a:rPr lang="ru-RU" sz="2400" dirty="0" smtClean="0"/>
              <a:t>Водолей</a:t>
            </a:r>
            <a:endParaRPr lang="ru-RU" sz="2400" dirty="0"/>
          </a:p>
        </p:txBody>
      </p:sp>
      <p:sp>
        <p:nvSpPr>
          <p:cNvPr id="20" name="Прямоугольник 19"/>
          <p:cNvSpPr/>
          <p:nvPr/>
        </p:nvSpPr>
        <p:spPr>
          <a:xfrm>
            <a:off x="7307999" y="5220000"/>
            <a:ext cx="1512000" cy="461665"/>
          </a:xfrm>
          <a:prstGeom prst="rect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txBody>
          <a:bodyPr wrap="none">
            <a:spAutoFit/>
          </a:bodyPr>
          <a:lstStyle/>
          <a:p>
            <a:r>
              <a:rPr lang="ru-RU" sz="2400" dirty="0" smtClean="0"/>
              <a:t>Рыбы</a:t>
            </a:r>
            <a:endParaRPr lang="ru-RU" sz="2400" dirty="0"/>
          </a:p>
        </p:txBody>
      </p:sp>
      <p:cxnSp>
        <p:nvCxnSpPr>
          <p:cNvPr id="22" name="Прямая соединительная линия 21"/>
          <p:cNvCxnSpPr>
            <a:endCxn id="20" idx="1"/>
          </p:cNvCxnSpPr>
          <p:nvPr/>
        </p:nvCxnSpPr>
        <p:spPr>
          <a:xfrm>
            <a:off x="3286116" y="2643182"/>
            <a:ext cx="4021883" cy="2807651"/>
          </a:xfrm>
          <a:prstGeom prst="line">
            <a:avLst/>
          </a:prstGeom>
          <a:ln w="25400"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единительная линия 23"/>
          <p:cNvCxnSpPr>
            <a:endCxn id="11" idx="3"/>
          </p:cNvCxnSpPr>
          <p:nvPr/>
        </p:nvCxnSpPr>
        <p:spPr>
          <a:xfrm rot="10800000" flipV="1">
            <a:off x="1980000" y="2643181"/>
            <a:ext cx="3949322" cy="647651"/>
          </a:xfrm>
          <a:prstGeom prst="line">
            <a:avLst/>
          </a:prstGeom>
          <a:ln w="25400"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единительная линия 25"/>
          <p:cNvCxnSpPr>
            <a:stCxn id="9" idx="3"/>
          </p:cNvCxnSpPr>
          <p:nvPr/>
        </p:nvCxnSpPr>
        <p:spPr>
          <a:xfrm>
            <a:off x="1979999" y="1850833"/>
            <a:ext cx="2163373" cy="792349"/>
          </a:xfrm>
          <a:prstGeom prst="line">
            <a:avLst/>
          </a:prstGeom>
          <a:ln w="25400"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Прямая соединительная линия 27"/>
          <p:cNvCxnSpPr>
            <a:endCxn id="10" idx="3"/>
          </p:cNvCxnSpPr>
          <p:nvPr/>
        </p:nvCxnSpPr>
        <p:spPr>
          <a:xfrm rot="10800000">
            <a:off x="1980000" y="2570834"/>
            <a:ext cx="3020628" cy="911"/>
          </a:xfrm>
          <a:prstGeom prst="line">
            <a:avLst/>
          </a:prstGeom>
          <a:ln w="25400"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Прямая соединительная линия 30"/>
          <p:cNvCxnSpPr>
            <a:endCxn id="12" idx="3"/>
          </p:cNvCxnSpPr>
          <p:nvPr/>
        </p:nvCxnSpPr>
        <p:spPr>
          <a:xfrm rot="10800000" flipV="1">
            <a:off x="1980000" y="3571875"/>
            <a:ext cx="1306117" cy="438957"/>
          </a:xfrm>
          <a:prstGeom prst="line">
            <a:avLst/>
          </a:prstGeom>
          <a:ln w="25400"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Прямая соединительная линия 32"/>
          <p:cNvCxnSpPr>
            <a:endCxn id="13" idx="3"/>
          </p:cNvCxnSpPr>
          <p:nvPr/>
        </p:nvCxnSpPr>
        <p:spPr>
          <a:xfrm rot="10800000" flipV="1">
            <a:off x="1980000" y="3571875"/>
            <a:ext cx="2163372" cy="1158957"/>
          </a:xfrm>
          <a:prstGeom prst="line">
            <a:avLst/>
          </a:prstGeom>
          <a:ln w="25400"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Прямая соединительная линия 34"/>
          <p:cNvCxnSpPr>
            <a:endCxn id="14" idx="3"/>
          </p:cNvCxnSpPr>
          <p:nvPr/>
        </p:nvCxnSpPr>
        <p:spPr>
          <a:xfrm rot="10800000" flipV="1">
            <a:off x="1980000" y="3500437"/>
            <a:ext cx="3020629" cy="1950395"/>
          </a:xfrm>
          <a:prstGeom prst="line">
            <a:avLst/>
          </a:prstGeom>
          <a:ln w="25400"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Прямая соединительная линия 36"/>
          <p:cNvCxnSpPr>
            <a:endCxn id="15" idx="1"/>
          </p:cNvCxnSpPr>
          <p:nvPr/>
        </p:nvCxnSpPr>
        <p:spPr>
          <a:xfrm rot="5400000" flipH="1" flipV="1">
            <a:off x="5901015" y="1950579"/>
            <a:ext cx="1506729" cy="1307239"/>
          </a:xfrm>
          <a:prstGeom prst="line">
            <a:avLst/>
          </a:prstGeom>
          <a:ln w="25400"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Прямая соединительная линия 38"/>
          <p:cNvCxnSpPr>
            <a:endCxn id="16" idx="1"/>
          </p:cNvCxnSpPr>
          <p:nvPr/>
        </p:nvCxnSpPr>
        <p:spPr>
          <a:xfrm flipV="1">
            <a:off x="3286116" y="2570833"/>
            <a:ext cx="4021884" cy="1858299"/>
          </a:xfrm>
          <a:prstGeom prst="line">
            <a:avLst/>
          </a:prstGeom>
          <a:ln w="25400"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Прямая соединительная линия 40"/>
          <p:cNvCxnSpPr>
            <a:endCxn id="17" idx="1"/>
          </p:cNvCxnSpPr>
          <p:nvPr/>
        </p:nvCxnSpPr>
        <p:spPr>
          <a:xfrm flipV="1">
            <a:off x="4214810" y="3290833"/>
            <a:ext cx="3093190" cy="1209737"/>
          </a:xfrm>
          <a:prstGeom prst="line">
            <a:avLst/>
          </a:prstGeom>
          <a:ln w="25400"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Прямая соединительная линия 42"/>
          <p:cNvCxnSpPr>
            <a:endCxn id="18" idx="1"/>
          </p:cNvCxnSpPr>
          <p:nvPr/>
        </p:nvCxnSpPr>
        <p:spPr>
          <a:xfrm flipV="1">
            <a:off x="4929190" y="4010833"/>
            <a:ext cx="2378810" cy="561175"/>
          </a:xfrm>
          <a:prstGeom prst="line">
            <a:avLst/>
          </a:prstGeom>
          <a:ln w="25400"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Прямая соединительная линия 44"/>
          <p:cNvCxnSpPr>
            <a:endCxn id="19" idx="1"/>
          </p:cNvCxnSpPr>
          <p:nvPr/>
        </p:nvCxnSpPr>
        <p:spPr>
          <a:xfrm>
            <a:off x="6072198" y="4429132"/>
            <a:ext cx="1235801" cy="301701"/>
          </a:xfrm>
          <a:prstGeom prst="line">
            <a:avLst/>
          </a:prstGeom>
          <a:ln w="25400"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9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5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1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3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9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50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" fill="hold">
                      <p:stCondLst>
                        <p:cond delay="0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5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56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7" fill="hold">
                      <p:stCondLst>
                        <p:cond delay="0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61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62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3" fill="hold">
                      <p:stCondLst>
                        <p:cond delay="0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67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68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9" fill="hold">
                      <p:stCondLst>
                        <p:cond delay="0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3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9144000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ru-RU" sz="3600" b="1" dirty="0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63000"/>
                        <a:sat val="105000"/>
                      </a:schemeClr>
                    </a:gs>
                    <a:gs pos="90000">
                      <a:schemeClr val="accent1">
                        <a:shade val="50000"/>
                        <a:satMod val="100000"/>
                      </a:schemeClr>
                    </a:gs>
                  </a:gsLst>
                  <a:lin ang="5400000"/>
                </a:gra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  <a:latin typeface="Impact" pitchFamily="34" charset="0"/>
              </a:rPr>
              <a:t>Часовые пояса</a:t>
            </a:r>
            <a:endParaRPr lang="ru-RU" sz="3600" b="1" dirty="0">
              <a:ln w="17780" cmpd="sng">
                <a:solidFill>
                  <a:schemeClr val="accent1">
                    <a:tint val="3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63000"/>
                      <a:sat val="105000"/>
                    </a:schemeClr>
                  </a:gs>
                  <a:gs pos="90000">
                    <a:schemeClr val="accent1">
                      <a:shade val="50000"/>
                      <a:satMod val="100000"/>
                    </a:schemeClr>
                  </a:gs>
                </a:gsLst>
                <a:lin ang="5400000"/>
              </a:gradFill>
              <a:effectLst>
                <a:outerShdw blurRad="55000" dist="50800" dir="5400000" algn="tl">
                  <a:srgbClr val="000000">
                    <a:alpha val="33000"/>
                  </a:srgbClr>
                </a:outerShdw>
              </a:effectLst>
              <a:latin typeface="Impact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0" y="642918"/>
            <a:ext cx="91440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/>
              <a:t>В 1919 году, приняв за </a:t>
            </a:r>
            <a:r>
              <a:rPr lang="ru-RU" sz="2400" dirty="0" smtClean="0"/>
              <a:t>основу международную </a:t>
            </a:r>
            <a:r>
              <a:rPr lang="ru-RU" sz="2400" dirty="0"/>
              <a:t>систему часовых поясов и существовавшие тогда </a:t>
            </a:r>
            <a:r>
              <a:rPr lang="ru-RU" sz="2400" dirty="0" smtClean="0"/>
              <a:t>административные границы</a:t>
            </a:r>
            <a:r>
              <a:rPr lang="ru-RU" sz="2400" dirty="0"/>
              <a:t>, на карту РСФСР были нанесены часовые </a:t>
            </a:r>
            <a:r>
              <a:rPr lang="ru-RU" sz="2400" dirty="0" smtClean="0"/>
              <a:t>пояса.</a:t>
            </a:r>
            <a:endParaRPr lang="ru-RU" sz="2400" dirty="0"/>
          </a:p>
        </p:txBody>
      </p:sp>
      <p:sp>
        <p:nvSpPr>
          <p:cNvPr id="5" name="Скругленный прямоугольник 4">
            <a:hlinkClick r:id="rId2" action="ppaction://program"/>
          </p:cNvPr>
          <p:cNvSpPr/>
          <p:nvPr/>
        </p:nvSpPr>
        <p:spPr>
          <a:xfrm>
            <a:off x="6286512" y="5715016"/>
            <a:ext cx="2357454" cy="500066"/>
          </a:xfrm>
          <a:prstGeom prst="roundRect">
            <a:avLst/>
          </a:prstGeom>
          <a:gradFill flip="none" rotWithShape="1">
            <a:gsLst>
              <a:gs pos="0">
                <a:srgbClr val="8488C4"/>
              </a:gs>
              <a:gs pos="53000">
                <a:srgbClr val="D4DEFF"/>
              </a:gs>
              <a:gs pos="83000">
                <a:srgbClr val="D4DEFF"/>
              </a:gs>
              <a:gs pos="100000">
                <a:srgbClr val="96AB94"/>
              </a:gs>
            </a:gsLst>
            <a:lin ang="162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 smtClean="0">
                <a:solidFill>
                  <a:schemeClr val="tx1"/>
                </a:solidFill>
              </a:rPr>
              <a:t>Старт</a:t>
            </a:r>
            <a:endParaRPr lang="ru-RU" sz="2800" dirty="0">
              <a:solidFill>
                <a:schemeClr val="tx1"/>
              </a:solidFill>
            </a:endParaRPr>
          </a:p>
        </p:txBody>
      </p:sp>
      <p:pic>
        <p:nvPicPr>
          <p:cNvPr id="7" name="Рисунок 6" descr="Рисунок24.JPG"/>
          <p:cNvPicPr>
            <a:picLocks noChangeAspect="1"/>
          </p:cNvPicPr>
          <p:nvPr/>
        </p:nvPicPr>
        <p:blipFill>
          <a:blip r:embed="rId3">
            <a:clrChange>
              <a:clrFrom>
                <a:srgbClr val="848484"/>
              </a:clrFrom>
              <a:clrTo>
                <a:srgbClr val="848484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714480" y="2071678"/>
            <a:ext cx="5426028" cy="314327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9144000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ru-RU" sz="3600" b="1" dirty="0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63000"/>
                        <a:sat val="105000"/>
                      </a:schemeClr>
                    </a:gs>
                    <a:gs pos="90000">
                      <a:schemeClr val="accent1">
                        <a:shade val="50000"/>
                        <a:satMod val="100000"/>
                      </a:schemeClr>
                    </a:gs>
                  </a:gsLst>
                  <a:lin ang="5400000"/>
                </a:gra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  <a:latin typeface="Impact" pitchFamily="34" charset="0"/>
              </a:rPr>
              <a:t>Викторина</a:t>
            </a:r>
            <a:endParaRPr lang="ru-RU" sz="3600" b="1" dirty="0">
              <a:ln w="17780" cmpd="sng">
                <a:solidFill>
                  <a:schemeClr val="accent1">
                    <a:tint val="3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63000"/>
                      <a:sat val="105000"/>
                    </a:schemeClr>
                  </a:gs>
                  <a:gs pos="90000">
                    <a:schemeClr val="accent1">
                      <a:shade val="50000"/>
                      <a:satMod val="100000"/>
                    </a:schemeClr>
                  </a:gs>
                </a:gsLst>
                <a:lin ang="5400000"/>
              </a:gradFill>
              <a:effectLst>
                <a:outerShdw blurRad="55000" dist="50800" dir="5400000" algn="tl">
                  <a:srgbClr val="000000">
                    <a:alpha val="33000"/>
                  </a:srgbClr>
                </a:outerShdw>
              </a:effectLst>
              <a:latin typeface="Impact" pitchFamily="34" charset="0"/>
            </a:endParaRPr>
          </a:p>
        </p:txBody>
      </p:sp>
      <p:sp>
        <p:nvSpPr>
          <p:cNvPr id="7" name="Содержимое 6"/>
          <p:cNvSpPr>
            <a:spLocks noGrp="1"/>
          </p:cNvSpPr>
          <p:nvPr>
            <p:ph idx="1"/>
          </p:nvPr>
        </p:nvSpPr>
        <p:spPr>
          <a:xfrm>
            <a:off x="0" y="642918"/>
            <a:ext cx="5786446" cy="6215082"/>
          </a:xfrm>
        </p:spPr>
        <p:txBody>
          <a:bodyPr>
            <a:normAutofit/>
          </a:bodyPr>
          <a:lstStyle/>
          <a:p>
            <a:pPr marL="457200" indent="-457200">
              <a:buFont typeface="+mj-lt"/>
              <a:buAutoNum type="arabicPeriod"/>
            </a:pPr>
            <a:r>
              <a:rPr lang="ru-RU" sz="2400" dirty="0" smtClean="0"/>
              <a:t>Назовите </a:t>
            </a:r>
            <a:r>
              <a:rPr lang="ru-RU" sz="2400" dirty="0"/>
              <a:t>русского ученого, основоположника космонавтики</a:t>
            </a:r>
            <a:r>
              <a:rPr lang="ru-RU" sz="2400" dirty="0" smtClean="0"/>
              <a:t>.</a:t>
            </a:r>
          </a:p>
          <a:p>
            <a:pPr marL="457200" indent="-457200">
              <a:buFont typeface="+mj-lt"/>
              <a:buAutoNum type="arabicPeriod"/>
            </a:pPr>
            <a:r>
              <a:rPr lang="ru-RU" sz="2400" dirty="0"/>
              <a:t>Изобретатель первых советских космических кораблей.</a:t>
            </a:r>
          </a:p>
          <a:p>
            <a:pPr marL="457200" indent="-457200">
              <a:buFont typeface="+mj-lt"/>
              <a:buAutoNum type="arabicPeriod"/>
            </a:pPr>
            <a:r>
              <a:rPr lang="ru-RU" sz="2400" dirty="0"/>
              <a:t>В каком году состоялся первый полёт человека в космос?</a:t>
            </a:r>
          </a:p>
          <a:p>
            <a:pPr marL="457200" indent="-457200">
              <a:buFont typeface="+mj-lt"/>
              <a:buAutoNum type="arabicPeriod"/>
            </a:pPr>
            <a:r>
              <a:rPr lang="ru-RU" sz="2400" dirty="0"/>
              <a:t>Первый человек, покоривший звездное небо.</a:t>
            </a:r>
          </a:p>
          <a:p>
            <a:pPr marL="457200" indent="-457200">
              <a:buFont typeface="+mj-lt"/>
              <a:buAutoNum type="arabicPeriod"/>
            </a:pPr>
            <a:r>
              <a:rPr lang="ru-RU" sz="2400" dirty="0"/>
              <a:t>Сколько длился космический полет Ю.А. Гагарина?</a:t>
            </a:r>
          </a:p>
          <a:p>
            <a:pPr marL="457200" indent="-457200">
              <a:buFont typeface="+mj-lt"/>
              <a:buAutoNum type="arabicPeriod"/>
            </a:pPr>
            <a:r>
              <a:rPr lang="ru-RU" sz="2400" dirty="0"/>
              <a:t>Как назывался космический корабль Ю.А. Гагарина</a:t>
            </a:r>
            <a:r>
              <a:rPr lang="ru-RU" sz="2400" dirty="0" smtClean="0"/>
              <a:t>?</a:t>
            </a:r>
          </a:p>
          <a:p>
            <a:pPr marL="457200" indent="-457200">
              <a:buFont typeface="+mj-lt"/>
              <a:buAutoNum type="arabicPeriod"/>
            </a:pPr>
            <a:r>
              <a:rPr lang="ru-RU" sz="2400" dirty="0"/>
              <a:t>Первая в мире женщина-космонавт.</a:t>
            </a:r>
          </a:p>
          <a:p>
            <a:pPr marL="457200" indent="-457200">
              <a:buFont typeface="+mj-lt"/>
              <a:buAutoNum type="arabicPeriod"/>
            </a:pPr>
            <a:r>
              <a:rPr lang="ru-RU" sz="2400" dirty="0"/>
              <a:t>Кто первым вышел в открытый космос</a:t>
            </a:r>
            <a:r>
              <a:rPr lang="ru-RU" sz="2400" dirty="0" smtClean="0"/>
              <a:t>?</a:t>
            </a:r>
            <a:endParaRPr lang="ru-RU" sz="2400" dirty="0"/>
          </a:p>
          <a:p>
            <a:pPr marL="457200" indent="-457200">
              <a:buFont typeface="+mj-lt"/>
              <a:buAutoNum type="arabicPeriod"/>
            </a:pPr>
            <a:endParaRPr lang="ru-RU" sz="2400" dirty="0"/>
          </a:p>
          <a:p>
            <a:pPr marL="457200" indent="-457200">
              <a:buFont typeface="+mj-lt"/>
              <a:buAutoNum type="arabicPeriod"/>
            </a:pPr>
            <a:endParaRPr lang="ru-RU" sz="240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6118743" y="642918"/>
            <a:ext cx="302525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i="1" dirty="0"/>
              <a:t>К.Э. </a:t>
            </a:r>
            <a:r>
              <a:rPr lang="ru-RU" sz="2400" b="1" i="1" dirty="0" smtClean="0"/>
              <a:t>Циолковский</a:t>
            </a:r>
            <a:endParaRPr lang="ru-RU" sz="2400" b="1" i="1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6118743" y="1500174"/>
            <a:ext cx="302525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i="1" dirty="0" smtClean="0"/>
              <a:t>С. П. Королев</a:t>
            </a:r>
            <a:endParaRPr lang="ru-RU" sz="2400" b="1" i="1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6118743" y="2357430"/>
            <a:ext cx="302525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i="1" dirty="0"/>
              <a:t>12 апреля 1961 г</a:t>
            </a:r>
            <a:r>
              <a:rPr lang="ru-RU" sz="2400" b="1" i="1" dirty="0" smtClean="0"/>
              <a:t>.</a:t>
            </a:r>
            <a:endParaRPr lang="ru-RU" sz="2400" b="1" i="1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5429256" y="3143248"/>
            <a:ext cx="371474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i="1" dirty="0"/>
              <a:t>Юрий Алексеевич </a:t>
            </a:r>
            <a:r>
              <a:rPr lang="ru-RU" sz="2400" b="1" i="1" dirty="0" smtClean="0"/>
              <a:t>Гагарин</a:t>
            </a:r>
            <a:endParaRPr lang="ru-RU" sz="2400" b="1" i="1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6118743" y="3929066"/>
            <a:ext cx="302525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i="1" dirty="0"/>
              <a:t>108 мин = 1 ч 48 </a:t>
            </a:r>
            <a:r>
              <a:rPr lang="ru-RU" sz="2400" b="1" i="1" dirty="0" smtClean="0"/>
              <a:t>мин</a:t>
            </a:r>
            <a:endParaRPr lang="ru-RU" sz="2400" b="1" i="1" dirty="0"/>
          </a:p>
        </p:txBody>
      </p:sp>
      <p:sp>
        <p:nvSpPr>
          <p:cNvPr id="14" name="Прямоугольник 13"/>
          <p:cNvSpPr/>
          <p:nvPr/>
        </p:nvSpPr>
        <p:spPr>
          <a:xfrm>
            <a:off x="6118743" y="4643446"/>
            <a:ext cx="302525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i="1" dirty="0"/>
              <a:t>«Восток</a:t>
            </a:r>
            <a:r>
              <a:rPr lang="ru-RU" sz="2400" b="1" i="1" dirty="0" smtClean="0"/>
              <a:t>»</a:t>
            </a:r>
            <a:endParaRPr lang="ru-RU" sz="2400" b="1" i="1" dirty="0"/>
          </a:p>
        </p:txBody>
      </p:sp>
      <p:sp>
        <p:nvSpPr>
          <p:cNvPr id="15" name="Прямоугольник 14"/>
          <p:cNvSpPr/>
          <p:nvPr/>
        </p:nvSpPr>
        <p:spPr>
          <a:xfrm>
            <a:off x="5357819" y="5429264"/>
            <a:ext cx="378618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i="1" dirty="0"/>
              <a:t>Валентина </a:t>
            </a:r>
            <a:r>
              <a:rPr lang="ru-RU" sz="2400" b="1" i="1" dirty="0" smtClean="0"/>
              <a:t> Терешкова</a:t>
            </a:r>
            <a:endParaRPr lang="ru-RU" sz="2400" b="1" i="1" dirty="0"/>
          </a:p>
        </p:txBody>
      </p:sp>
      <p:sp>
        <p:nvSpPr>
          <p:cNvPr id="16" name="Прямоугольник 15"/>
          <p:cNvSpPr/>
          <p:nvPr/>
        </p:nvSpPr>
        <p:spPr>
          <a:xfrm>
            <a:off x="6118743" y="6000768"/>
            <a:ext cx="302525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i="1" dirty="0"/>
              <a:t>Алексей </a:t>
            </a:r>
            <a:r>
              <a:rPr lang="ru-RU" sz="2400" b="1" i="1" dirty="0" smtClean="0"/>
              <a:t> Леонов</a:t>
            </a:r>
            <a:endParaRPr lang="ru-RU" sz="2400" b="1" i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1" grpId="0"/>
      <p:bldP spid="12" grpId="0"/>
      <p:bldP spid="13" grpId="0"/>
      <p:bldP spid="14" grpId="0"/>
      <p:bldP spid="15" grpId="0"/>
      <p:bldP spid="16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9144000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ru-RU" sz="3600" b="1" dirty="0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63000"/>
                        <a:sat val="105000"/>
                      </a:schemeClr>
                    </a:gs>
                    <a:gs pos="90000">
                      <a:schemeClr val="accent1">
                        <a:shade val="50000"/>
                        <a:satMod val="100000"/>
                      </a:schemeClr>
                    </a:gs>
                  </a:gsLst>
                  <a:lin ang="5400000"/>
                </a:gra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  <a:latin typeface="Impact" pitchFamily="34" charset="0"/>
              </a:rPr>
              <a:t>Викторина</a:t>
            </a:r>
            <a:endParaRPr lang="ru-RU" sz="3600" b="1" dirty="0">
              <a:ln w="17780" cmpd="sng">
                <a:solidFill>
                  <a:schemeClr val="accent1">
                    <a:tint val="3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63000"/>
                      <a:sat val="105000"/>
                    </a:schemeClr>
                  </a:gs>
                  <a:gs pos="90000">
                    <a:schemeClr val="accent1">
                      <a:shade val="50000"/>
                      <a:satMod val="100000"/>
                    </a:schemeClr>
                  </a:gs>
                </a:gsLst>
                <a:lin ang="5400000"/>
              </a:gradFill>
              <a:effectLst>
                <a:outerShdw blurRad="55000" dist="50800" dir="5400000" algn="tl">
                  <a:srgbClr val="000000">
                    <a:alpha val="33000"/>
                  </a:srgbClr>
                </a:outerShdw>
              </a:effectLst>
              <a:latin typeface="Impact" pitchFamily="34" charset="0"/>
            </a:endParaRPr>
          </a:p>
        </p:txBody>
      </p:sp>
      <p:sp>
        <p:nvSpPr>
          <p:cNvPr id="7" name="Содержимое 6"/>
          <p:cNvSpPr>
            <a:spLocks noGrp="1"/>
          </p:cNvSpPr>
          <p:nvPr>
            <p:ph idx="1"/>
          </p:nvPr>
        </p:nvSpPr>
        <p:spPr>
          <a:xfrm>
            <a:off x="0" y="642918"/>
            <a:ext cx="5786446" cy="6215082"/>
          </a:xfrm>
        </p:spPr>
        <p:txBody>
          <a:bodyPr>
            <a:normAutofit/>
          </a:bodyPr>
          <a:lstStyle/>
          <a:p>
            <a:pPr marL="457200" indent="-457200">
              <a:buNone/>
            </a:pPr>
            <a:r>
              <a:rPr lang="ru-RU" sz="2400" dirty="0" smtClean="0"/>
              <a:t>9.  Кто </a:t>
            </a:r>
            <a:r>
              <a:rPr lang="ru-RU" sz="2400" dirty="0"/>
              <a:t>стал первым человеком, ступившим на поверхность Луны?</a:t>
            </a:r>
          </a:p>
          <a:p>
            <a:pPr>
              <a:buNone/>
            </a:pPr>
            <a:r>
              <a:rPr lang="ru-RU" sz="2400" dirty="0" smtClean="0"/>
              <a:t>10. Как </a:t>
            </a:r>
            <a:r>
              <a:rPr lang="ru-RU" sz="2400" dirty="0"/>
              <a:t>называются русский и </a:t>
            </a:r>
            <a:r>
              <a:rPr lang="ru-RU" sz="2400" dirty="0" smtClean="0"/>
              <a:t>  американские </a:t>
            </a:r>
            <a:r>
              <a:rPr lang="ru-RU" sz="2400" dirty="0"/>
              <a:t>космические корабли </a:t>
            </a:r>
            <a:r>
              <a:rPr lang="ru-RU" sz="2400" dirty="0" smtClean="0"/>
              <a:t>многоразового использования</a:t>
            </a:r>
            <a:r>
              <a:rPr lang="ru-RU" sz="2400" dirty="0"/>
              <a:t>?</a:t>
            </a:r>
          </a:p>
          <a:p>
            <a:pPr>
              <a:buNone/>
            </a:pPr>
            <a:r>
              <a:rPr lang="ru-RU" sz="2400" dirty="0" smtClean="0"/>
              <a:t>11. В </a:t>
            </a:r>
            <a:r>
              <a:rPr lang="ru-RU" sz="2400" dirty="0"/>
              <a:t>каком году был произведен запуск первого искусственного спутника Земли?</a:t>
            </a:r>
          </a:p>
          <a:p>
            <a:pPr>
              <a:buNone/>
            </a:pPr>
            <a:r>
              <a:rPr lang="ru-RU" sz="2400" dirty="0" smtClean="0"/>
              <a:t>12. Как </a:t>
            </a:r>
            <a:r>
              <a:rPr lang="ru-RU" sz="2400" dirty="0"/>
              <a:t>назывался самоходный аппарат, совершивший путешествие по </a:t>
            </a:r>
            <a:r>
              <a:rPr lang="ru-RU" sz="2400" dirty="0" smtClean="0"/>
              <a:t>поверхности Луны</a:t>
            </a:r>
            <a:r>
              <a:rPr lang="ru-RU" sz="2400" dirty="0"/>
              <a:t>?</a:t>
            </a:r>
          </a:p>
          <a:p>
            <a:pPr>
              <a:buNone/>
            </a:pPr>
            <a:r>
              <a:rPr lang="ru-RU" sz="2400" dirty="0" smtClean="0"/>
              <a:t>13. Как звали собак - космонавтов?</a:t>
            </a:r>
            <a:endParaRPr lang="ru-RU" sz="2400" dirty="0"/>
          </a:p>
          <a:p>
            <a:pPr>
              <a:buNone/>
            </a:pPr>
            <a:r>
              <a:rPr lang="ru-RU" sz="2400" dirty="0" smtClean="0"/>
              <a:t>14. Естественный </a:t>
            </a:r>
            <a:r>
              <a:rPr lang="ru-RU" sz="2400" dirty="0"/>
              <a:t>спутник Земли.</a:t>
            </a:r>
          </a:p>
          <a:p>
            <a:pPr>
              <a:buNone/>
            </a:pPr>
            <a:r>
              <a:rPr lang="ru-RU" sz="2400" dirty="0" smtClean="0"/>
              <a:t>15. Сколько </a:t>
            </a:r>
            <a:r>
              <a:rPr lang="ru-RU" sz="2400" dirty="0"/>
              <a:t>воды в лунных морях?</a:t>
            </a:r>
          </a:p>
          <a:p>
            <a:pPr>
              <a:buNone/>
            </a:pPr>
            <a:r>
              <a:rPr lang="ru-RU" sz="2400" dirty="0" smtClean="0"/>
              <a:t>16. Основной </a:t>
            </a:r>
            <a:r>
              <a:rPr lang="ru-RU" sz="2400" dirty="0"/>
              <a:t>инструмент астронома.</a:t>
            </a:r>
          </a:p>
          <a:p>
            <a:pPr marL="457200" indent="-457200">
              <a:buFont typeface="+mj-lt"/>
              <a:buAutoNum type="arabicPeriod"/>
            </a:pPr>
            <a:endParaRPr lang="ru-RU" sz="2400" dirty="0"/>
          </a:p>
          <a:p>
            <a:pPr marL="457200" indent="-457200">
              <a:buFont typeface="+mj-lt"/>
              <a:buAutoNum type="arabicPeriod"/>
            </a:pPr>
            <a:endParaRPr lang="ru-RU" sz="240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6118743" y="642918"/>
            <a:ext cx="302525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i="1" dirty="0"/>
              <a:t>Нил </a:t>
            </a:r>
            <a:r>
              <a:rPr lang="ru-RU" sz="2400" b="1" i="1" dirty="0" err="1" smtClean="0"/>
              <a:t>Армстронг</a:t>
            </a:r>
            <a:endParaRPr lang="ru-RU" sz="2400" b="1" i="1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6118743" y="1500174"/>
            <a:ext cx="302525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i="1" dirty="0"/>
              <a:t>«Буран», «</a:t>
            </a:r>
            <a:r>
              <a:rPr lang="ru-RU" sz="2400" b="1" i="1" dirty="0" err="1"/>
              <a:t>Шаттл</a:t>
            </a:r>
            <a:r>
              <a:rPr lang="ru-RU" sz="2400" b="1" i="1" dirty="0" smtClean="0"/>
              <a:t>»</a:t>
            </a:r>
            <a:endParaRPr lang="ru-RU" sz="2400" b="1" i="1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6118743" y="2500306"/>
            <a:ext cx="302525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i="1" dirty="0" smtClean="0"/>
              <a:t>4 октября </a:t>
            </a:r>
            <a:r>
              <a:rPr lang="ru-RU" sz="2400" b="1" i="1" dirty="0"/>
              <a:t>1957 г</a:t>
            </a:r>
            <a:r>
              <a:rPr lang="ru-RU" sz="2400" b="1" i="1" dirty="0" smtClean="0"/>
              <a:t>.</a:t>
            </a:r>
            <a:endParaRPr lang="ru-RU" sz="2400" b="1" i="1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6072198" y="3643314"/>
            <a:ext cx="307180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i="1" dirty="0"/>
              <a:t>«Луноход</a:t>
            </a:r>
            <a:r>
              <a:rPr lang="ru-RU" sz="2400" b="1" i="1" dirty="0" smtClean="0"/>
              <a:t>»</a:t>
            </a:r>
            <a:endParaRPr lang="ru-RU" sz="2400" b="1" i="1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6118743" y="4929198"/>
            <a:ext cx="302525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i="1" dirty="0" smtClean="0"/>
              <a:t>Белка и Стрелка</a:t>
            </a:r>
            <a:endParaRPr lang="ru-RU" sz="2400" b="1" i="1" dirty="0"/>
          </a:p>
        </p:txBody>
      </p:sp>
      <p:sp>
        <p:nvSpPr>
          <p:cNvPr id="14" name="Прямоугольник 13"/>
          <p:cNvSpPr/>
          <p:nvPr/>
        </p:nvSpPr>
        <p:spPr>
          <a:xfrm>
            <a:off x="6118743" y="5357826"/>
            <a:ext cx="302525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i="1" dirty="0" smtClean="0"/>
              <a:t>Луна</a:t>
            </a:r>
            <a:endParaRPr lang="ru-RU" sz="2400" b="1" i="1" dirty="0"/>
          </a:p>
        </p:txBody>
      </p:sp>
      <p:sp>
        <p:nvSpPr>
          <p:cNvPr id="15" name="Прямоугольник 14"/>
          <p:cNvSpPr/>
          <p:nvPr/>
        </p:nvSpPr>
        <p:spPr>
          <a:xfrm>
            <a:off x="6000760" y="5786454"/>
            <a:ext cx="314324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i="1" dirty="0" smtClean="0"/>
              <a:t>Нет воды</a:t>
            </a:r>
            <a:endParaRPr lang="ru-RU" sz="2400" b="1" i="1" dirty="0"/>
          </a:p>
        </p:txBody>
      </p:sp>
      <p:sp>
        <p:nvSpPr>
          <p:cNvPr id="16" name="Прямоугольник 15"/>
          <p:cNvSpPr/>
          <p:nvPr/>
        </p:nvSpPr>
        <p:spPr>
          <a:xfrm>
            <a:off x="6118743" y="6215082"/>
            <a:ext cx="302525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i="1" dirty="0" smtClean="0"/>
              <a:t>Телескоп</a:t>
            </a:r>
            <a:endParaRPr lang="ru-RU" sz="2400" b="1" i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1" grpId="0"/>
      <p:bldP spid="12" grpId="0"/>
      <p:bldP spid="13" grpId="0"/>
      <p:bldP spid="14" grpId="0"/>
      <p:bldP spid="15" grpId="0"/>
      <p:bldP spid="16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 descr="Рисунок25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4282" y="214290"/>
            <a:ext cx="4181475" cy="571500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4429124" y="500042"/>
            <a:ext cx="4370106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r>
              <a:rPr lang="ru-RU" sz="5400" b="1" cap="none" spc="0" dirty="0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63000"/>
                        <a:sat val="105000"/>
                      </a:schemeClr>
                    </a:gs>
                    <a:gs pos="90000">
                      <a:schemeClr val="accent1">
                        <a:shade val="50000"/>
                        <a:satMod val="100000"/>
                      </a:schemeClr>
                    </a:gs>
                  </a:gsLst>
                  <a:lin ang="5400000"/>
                </a:gra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  <a:latin typeface="Impact" pitchFamily="34" charset="0"/>
              </a:rPr>
              <a:t>Покорителям </a:t>
            </a:r>
            <a:br>
              <a:rPr lang="ru-RU" sz="5400" b="1" cap="none" spc="0" dirty="0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63000"/>
                        <a:sat val="105000"/>
                      </a:schemeClr>
                    </a:gs>
                    <a:gs pos="90000">
                      <a:schemeClr val="accent1">
                        <a:shade val="50000"/>
                        <a:satMod val="100000"/>
                      </a:schemeClr>
                    </a:gs>
                  </a:gsLst>
                  <a:lin ang="5400000"/>
                </a:gra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  <a:latin typeface="Impact" pitchFamily="34" charset="0"/>
              </a:rPr>
            </a:br>
            <a:r>
              <a:rPr lang="ru-RU" sz="5400" b="1" cap="none" spc="0" dirty="0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63000"/>
                        <a:sat val="105000"/>
                      </a:schemeClr>
                    </a:gs>
                    <a:gs pos="90000">
                      <a:schemeClr val="accent1">
                        <a:shade val="50000"/>
                        <a:satMod val="100000"/>
                      </a:schemeClr>
                    </a:gs>
                  </a:gsLst>
                  <a:lin ang="5400000"/>
                </a:gra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  <a:latin typeface="Impact" pitchFamily="34" charset="0"/>
              </a:rPr>
              <a:t>космоса</a:t>
            </a:r>
            <a:endParaRPr lang="ru-RU" sz="5400" b="1" cap="none" spc="0" dirty="0">
              <a:ln w="17780" cmpd="sng">
                <a:solidFill>
                  <a:schemeClr val="accent1">
                    <a:tint val="3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63000"/>
                      <a:sat val="105000"/>
                    </a:schemeClr>
                  </a:gs>
                  <a:gs pos="90000">
                    <a:schemeClr val="accent1">
                      <a:shade val="50000"/>
                      <a:satMod val="100000"/>
                    </a:schemeClr>
                  </a:gs>
                </a:gsLst>
                <a:lin ang="5400000"/>
              </a:gradFill>
              <a:effectLst>
                <a:outerShdw blurRad="55000" dist="50800" dir="5400000" algn="tl">
                  <a:srgbClr val="000000">
                    <a:alpha val="33000"/>
                  </a:srgbClr>
                </a:outerShdw>
              </a:effectLst>
              <a:latin typeface="Impact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 rot="20850577">
            <a:off x="2677411" y="1813492"/>
            <a:ext cx="6372257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9600" b="1" i="1" spc="50" dirty="0">
                <a:ln w="11430"/>
                <a:gradFill flip="none" rotWithShape="1">
                  <a:gsLst>
                    <a:gs pos="0">
                      <a:srgbClr val="000000"/>
                    </a:gs>
                    <a:gs pos="39999">
                      <a:srgbClr val="0A128C"/>
                    </a:gs>
                    <a:gs pos="70000">
                      <a:srgbClr val="181CC7"/>
                    </a:gs>
                    <a:gs pos="88000">
                      <a:srgbClr val="7005D4"/>
                    </a:gs>
                    <a:gs pos="100000">
                      <a:srgbClr val="8C3D91"/>
                    </a:gs>
                  </a:gsLst>
                  <a:lin ang="5400000" scaled="0"/>
                  <a:tileRect r="-100000" b="-1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Mistral" pitchFamily="66" charset="0"/>
              </a:rPr>
              <a:t>п</a:t>
            </a:r>
            <a:r>
              <a:rPr lang="ru-RU" sz="9600" b="1" i="1" spc="50" dirty="0" smtClean="0">
                <a:ln w="11430"/>
                <a:gradFill flip="none" rotWithShape="1">
                  <a:gsLst>
                    <a:gs pos="0">
                      <a:srgbClr val="000000"/>
                    </a:gs>
                    <a:gs pos="39999">
                      <a:srgbClr val="0A128C"/>
                    </a:gs>
                    <a:gs pos="70000">
                      <a:srgbClr val="181CC7"/>
                    </a:gs>
                    <a:gs pos="88000">
                      <a:srgbClr val="7005D4"/>
                    </a:gs>
                    <a:gs pos="100000">
                      <a:srgbClr val="8C3D91"/>
                    </a:gs>
                  </a:gsLst>
                  <a:lin ang="5400000" scaled="0"/>
                  <a:tileRect r="-100000" b="-1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Mistral" pitchFamily="66" charset="0"/>
              </a:rPr>
              <a:t>освящается…</a:t>
            </a:r>
            <a:endParaRPr lang="ru-RU" sz="9600" b="1" i="1" cap="none" spc="50" dirty="0">
              <a:ln w="11430"/>
              <a:gradFill flip="none" rotWithShape="1">
                <a:gsLst>
                  <a:gs pos="0">
                    <a:srgbClr val="000000"/>
                  </a:gs>
                  <a:gs pos="39999">
                    <a:srgbClr val="0A128C"/>
                  </a:gs>
                  <a:gs pos="70000">
                    <a:srgbClr val="181CC7"/>
                  </a:gs>
                  <a:gs pos="88000">
                    <a:srgbClr val="7005D4"/>
                  </a:gs>
                  <a:gs pos="100000">
                    <a:srgbClr val="8C3D91"/>
                  </a:gs>
                </a:gsLst>
                <a:lin ang="5400000" scaled="0"/>
                <a:tileRect r="-100000" b="-1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Mistral" pitchFamily="66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571736" y="6396335"/>
            <a:ext cx="65722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Ресурс: </a:t>
            </a:r>
            <a:r>
              <a:rPr lang="en-US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http://sch1106.mosuzedu.ru/upload2.html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143108" y="428604"/>
            <a:ext cx="228601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 smtClean="0">
                <a:solidFill>
                  <a:schemeClr val="bg1"/>
                </a:solidFill>
              </a:rPr>
              <a:t>12 апреля –</a:t>
            </a:r>
          </a:p>
          <a:p>
            <a:pPr algn="ctr"/>
            <a:r>
              <a:rPr lang="ru-RU" sz="2400" dirty="0" smtClean="0">
                <a:solidFill>
                  <a:schemeClr val="bg1"/>
                </a:solidFill>
              </a:rPr>
              <a:t>День авиации</a:t>
            </a:r>
          </a:p>
          <a:p>
            <a:pPr algn="ctr"/>
            <a:r>
              <a:rPr lang="ru-RU" sz="2400" dirty="0" smtClean="0">
                <a:solidFill>
                  <a:schemeClr val="bg1"/>
                </a:solidFill>
              </a:rPr>
              <a:t>и космонавтики</a:t>
            </a:r>
            <a:endParaRPr lang="ru-RU" sz="24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642910" y="3357562"/>
            <a:ext cx="8215370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400" b="1" dirty="0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63000"/>
                        <a:sat val="105000"/>
                      </a:schemeClr>
                    </a:gs>
                    <a:gs pos="90000">
                      <a:schemeClr val="accent1">
                        <a:shade val="50000"/>
                        <a:satMod val="100000"/>
                      </a:schemeClr>
                    </a:gs>
                  </a:gsLst>
                  <a:lin ang="5400000"/>
                </a:gra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Две вещи поражают нас больше всего – звезды над головой и совесть внутри нас …</a:t>
            </a:r>
            <a:endParaRPr lang="ru-RU" sz="4400" b="1" dirty="0">
              <a:ln w="17780" cmpd="sng">
                <a:solidFill>
                  <a:schemeClr val="accent1">
                    <a:tint val="3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63000"/>
                      <a:sat val="105000"/>
                    </a:schemeClr>
                  </a:gs>
                  <a:gs pos="90000">
                    <a:schemeClr val="accent1">
                      <a:shade val="50000"/>
                      <a:satMod val="100000"/>
                    </a:schemeClr>
                  </a:gs>
                </a:gsLst>
                <a:lin ang="5400000"/>
              </a:gradFill>
              <a:effectLst>
                <a:outerShdw blurRad="55000" dist="50800" dir="5400000" algn="tl">
                  <a:srgbClr val="000000">
                    <a:alpha val="33000"/>
                  </a:srgbClr>
                </a:outerShdw>
              </a:effectLst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357818" y="5429264"/>
            <a:ext cx="339804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dirty="0" smtClean="0"/>
              <a:t>Древняя мудрость</a:t>
            </a:r>
            <a:endParaRPr lang="ru-RU" sz="3200" dirty="0"/>
          </a:p>
        </p:txBody>
      </p:sp>
      <p:pic>
        <p:nvPicPr>
          <p:cNvPr id="7" name="Рисунок 6" descr="Рисунок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4347" y="428604"/>
            <a:ext cx="4026479" cy="2657476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9144000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ru-RU" sz="3600" b="1" dirty="0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63000"/>
                        <a:sat val="105000"/>
                      </a:schemeClr>
                    </a:gs>
                    <a:gs pos="90000">
                      <a:schemeClr val="accent1">
                        <a:shade val="50000"/>
                        <a:satMod val="100000"/>
                      </a:schemeClr>
                    </a:gs>
                  </a:gsLst>
                  <a:lin ang="5400000"/>
                </a:gra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  <a:latin typeface="Impact" pitchFamily="34" charset="0"/>
              </a:rPr>
              <a:t>Понять природу</a:t>
            </a:r>
            <a:endParaRPr lang="ru-RU" sz="3600" b="1" dirty="0">
              <a:ln w="17780" cmpd="sng">
                <a:solidFill>
                  <a:schemeClr val="accent1">
                    <a:tint val="3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63000"/>
                      <a:sat val="105000"/>
                    </a:schemeClr>
                  </a:gs>
                  <a:gs pos="90000">
                    <a:schemeClr val="accent1">
                      <a:shade val="50000"/>
                      <a:satMod val="100000"/>
                    </a:schemeClr>
                  </a:gs>
                </a:gsLst>
                <a:lin ang="5400000"/>
              </a:gradFill>
              <a:effectLst>
                <a:outerShdw blurRad="55000" dist="50800" dir="5400000" algn="tl">
                  <a:srgbClr val="000000">
                    <a:alpha val="33000"/>
                  </a:srgbClr>
                </a:outerShdw>
              </a:effectLst>
              <a:latin typeface="Impact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428596" y="785794"/>
            <a:ext cx="7929618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effectLst>
                  <a:glow rad="101600">
                    <a:srgbClr val="FFFFFF"/>
                  </a:glow>
                </a:effectLst>
              </a:rPr>
              <a:t>Все люди живут под одним и тем же небом. Его красота пробуждает в нас высокие и светлые чувства, дарит радость творческого вдохновения. Его тайны призывают</a:t>
            </a:r>
          </a:p>
          <a:p>
            <a:r>
              <a:rPr lang="ru-RU" sz="2400" dirty="0" smtClean="0">
                <a:effectLst>
                  <a:glow rad="101600">
                    <a:srgbClr val="FFFFFF"/>
                  </a:glow>
                </a:effectLst>
              </a:rPr>
              <a:t>человеческий разум к размышлению, к исследованию физического мира. Понять </a:t>
            </a:r>
            <a:br>
              <a:rPr lang="ru-RU" sz="2400" dirty="0" smtClean="0">
                <a:effectLst>
                  <a:glow rad="101600">
                    <a:srgbClr val="FFFFFF"/>
                  </a:glow>
                </a:effectLst>
              </a:rPr>
            </a:br>
            <a:r>
              <a:rPr lang="ru-RU" sz="2400" dirty="0" smtClean="0">
                <a:effectLst>
                  <a:glow rad="101600">
                    <a:srgbClr val="FFFFFF"/>
                  </a:glow>
                </a:effectLst>
              </a:rPr>
              <a:t>природу наблюдаемых тел</a:t>
            </a:r>
            <a:br>
              <a:rPr lang="ru-RU" sz="2400" dirty="0" smtClean="0">
                <a:effectLst>
                  <a:glow rad="101600">
                    <a:srgbClr val="FFFFFF"/>
                  </a:glow>
                </a:effectLst>
              </a:rPr>
            </a:br>
            <a:r>
              <a:rPr lang="ru-RU" sz="2400" dirty="0" smtClean="0">
                <a:effectLst>
                  <a:glow rad="101600">
                    <a:srgbClr val="FFFFFF"/>
                  </a:glow>
                </a:effectLst>
              </a:rPr>
              <a:t> и явлений во Вселенной, </a:t>
            </a:r>
            <a:br>
              <a:rPr lang="ru-RU" sz="2400" dirty="0" smtClean="0">
                <a:effectLst>
                  <a:glow rad="101600">
                    <a:srgbClr val="FFFFFF"/>
                  </a:glow>
                </a:effectLst>
              </a:rPr>
            </a:br>
            <a:r>
              <a:rPr lang="ru-RU" sz="2400" dirty="0" smtClean="0">
                <a:effectLst>
                  <a:glow rad="101600">
                    <a:srgbClr val="FFFFFF"/>
                  </a:glow>
                </a:effectLst>
              </a:rPr>
              <a:t>дать объяснение их </a:t>
            </a:r>
            <a:br>
              <a:rPr lang="ru-RU" sz="2400" dirty="0" smtClean="0">
                <a:effectLst>
                  <a:glow rad="101600">
                    <a:srgbClr val="FFFFFF"/>
                  </a:glow>
                </a:effectLst>
              </a:rPr>
            </a:br>
            <a:r>
              <a:rPr lang="ru-RU" sz="2400" dirty="0" smtClean="0">
                <a:effectLst>
                  <a:glow rad="101600">
                    <a:srgbClr val="FFFFFF"/>
                  </a:glow>
                </a:effectLst>
              </a:rPr>
              <a:t>свойствам, узнать, как они </a:t>
            </a:r>
            <a:br>
              <a:rPr lang="ru-RU" sz="2400" dirty="0" smtClean="0">
                <a:effectLst>
                  <a:glow rad="101600">
                    <a:srgbClr val="FFFFFF"/>
                  </a:glow>
                </a:effectLst>
              </a:rPr>
            </a:br>
            <a:r>
              <a:rPr lang="ru-RU" sz="2400" dirty="0" smtClean="0">
                <a:effectLst>
                  <a:glow rad="101600">
                    <a:srgbClr val="FFFFFF"/>
                  </a:glow>
                </a:effectLst>
              </a:rPr>
              <a:t>возникают и развиваются, </a:t>
            </a:r>
            <a:br>
              <a:rPr lang="ru-RU" sz="2400" dirty="0" smtClean="0">
                <a:effectLst>
                  <a:glow rad="101600">
                    <a:srgbClr val="FFFFFF"/>
                  </a:glow>
                </a:effectLst>
              </a:rPr>
            </a:br>
            <a:r>
              <a:rPr lang="ru-RU" sz="2400" dirty="0" smtClean="0">
                <a:effectLst>
                  <a:glow rad="101600">
                    <a:srgbClr val="FFFFFF"/>
                  </a:glow>
                </a:effectLst>
              </a:rPr>
              <a:t>люди хотели всегда.</a:t>
            </a:r>
            <a:endParaRPr lang="ru-RU" sz="2400" dirty="0">
              <a:effectLst>
                <a:glow rad="101600">
                  <a:srgbClr val="FFFFFF"/>
                </a:glow>
              </a:effectLst>
            </a:endParaRPr>
          </a:p>
        </p:txBody>
      </p:sp>
      <p:pic>
        <p:nvPicPr>
          <p:cNvPr id="6" name="Рисунок 5" descr="Рисунок4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43372" y="2357430"/>
            <a:ext cx="4762500" cy="3400425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9144000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ru-RU" sz="3600" b="1" dirty="0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63000"/>
                        <a:sat val="105000"/>
                      </a:schemeClr>
                    </a:gs>
                    <a:gs pos="90000">
                      <a:schemeClr val="accent1">
                        <a:shade val="50000"/>
                        <a:satMod val="100000"/>
                      </a:schemeClr>
                    </a:gs>
                  </a:gsLst>
                  <a:lin ang="5400000"/>
                </a:gra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  <a:latin typeface="Impact" pitchFamily="34" charset="0"/>
              </a:rPr>
              <a:t>Понять природу</a:t>
            </a:r>
            <a:endParaRPr lang="ru-RU" sz="3600" b="1" dirty="0">
              <a:ln w="17780" cmpd="sng">
                <a:solidFill>
                  <a:schemeClr val="accent1">
                    <a:tint val="3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63000"/>
                      <a:sat val="105000"/>
                    </a:schemeClr>
                  </a:gs>
                  <a:gs pos="90000">
                    <a:schemeClr val="accent1">
                      <a:shade val="50000"/>
                      <a:satMod val="100000"/>
                    </a:schemeClr>
                  </a:gs>
                </a:gsLst>
                <a:lin ang="5400000"/>
              </a:gradFill>
              <a:effectLst>
                <a:outerShdw blurRad="55000" dist="50800" dir="5400000" algn="tl">
                  <a:srgbClr val="000000">
                    <a:alpha val="33000"/>
                  </a:srgbClr>
                </a:outerShdw>
              </a:effectLst>
              <a:latin typeface="Impact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0" y="3929066"/>
            <a:ext cx="9144000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/>
              <a:t>Люди </a:t>
            </a:r>
            <a:r>
              <a:rPr lang="ru-RU" sz="2400" dirty="0"/>
              <a:t>строили картину мира в соответствии с теми данными, которыми располагали. </a:t>
            </a:r>
            <a:r>
              <a:rPr lang="ru-RU" sz="2400" dirty="0" smtClean="0"/>
              <a:t>С течением </a:t>
            </a:r>
            <a:r>
              <a:rPr lang="ru-RU" sz="2400" dirty="0"/>
              <a:t>времени картина менялась, потому что появлялись новые факты и новые мысли </a:t>
            </a:r>
            <a:r>
              <a:rPr lang="ru-RU" sz="2400" dirty="0" smtClean="0"/>
              <a:t>о сущности </a:t>
            </a:r>
            <a:r>
              <a:rPr lang="ru-RU" sz="2400" dirty="0"/>
              <a:t>наблюдаемых явлений, а главное – появлялась возможность </a:t>
            </a:r>
            <a:r>
              <a:rPr lang="ru-RU" sz="2400" dirty="0" smtClean="0"/>
              <a:t>проверить правильность </a:t>
            </a:r>
            <a:r>
              <a:rPr lang="ru-RU" sz="2400" dirty="0"/>
              <a:t>тех или иных идей через наблюдения и измерения, используя </a:t>
            </a:r>
            <a:r>
              <a:rPr lang="ru-RU" sz="2400" dirty="0" smtClean="0"/>
              <a:t>достижения смежных </a:t>
            </a:r>
            <a:r>
              <a:rPr lang="ru-RU" sz="2400" dirty="0"/>
              <a:t>с астрономией наук, прежде всего физики.</a:t>
            </a:r>
          </a:p>
        </p:txBody>
      </p:sp>
      <p:pic>
        <p:nvPicPr>
          <p:cNvPr id="6" name="Рисунок 5" descr="Рисунок5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0" y="495042"/>
            <a:ext cx="4357698" cy="2919658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9144000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ru-RU" sz="3600" b="1" dirty="0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63000"/>
                        <a:sat val="105000"/>
                      </a:schemeClr>
                    </a:gs>
                    <a:gs pos="90000">
                      <a:schemeClr val="accent1">
                        <a:shade val="50000"/>
                        <a:satMod val="100000"/>
                      </a:schemeClr>
                    </a:gs>
                  </a:gsLst>
                  <a:lin ang="5400000"/>
                </a:gra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  <a:latin typeface="Impact" pitchFamily="34" charset="0"/>
              </a:rPr>
              <a:t>Понять природу</a:t>
            </a:r>
            <a:endParaRPr lang="ru-RU" sz="3600" b="1" dirty="0">
              <a:ln w="17780" cmpd="sng">
                <a:solidFill>
                  <a:schemeClr val="accent1">
                    <a:tint val="3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63000"/>
                      <a:sat val="105000"/>
                    </a:schemeClr>
                  </a:gs>
                  <a:gs pos="90000">
                    <a:schemeClr val="accent1">
                      <a:shade val="50000"/>
                      <a:satMod val="100000"/>
                    </a:schemeClr>
                  </a:gs>
                </a:gsLst>
                <a:lin ang="5400000"/>
              </a:gradFill>
              <a:effectLst>
                <a:outerShdw blurRad="55000" dist="50800" dir="5400000" algn="tl">
                  <a:srgbClr val="000000">
                    <a:alpha val="33000"/>
                  </a:srgbClr>
                </a:outerShdw>
              </a:effectLst>
              <a:latin typeface="Impact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428596" y="785794"/>
            <a:ext cx="8286808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/>
              <a:t>Не всегда изменение взглядов на </a:t>
            </a:r>
            <a:r>
              <a:rPr lang="ru-RU" sz="2400" dirty="0" smtClean="0"/>
              <a:t>мир носило </a:t>
            </a:r>
            <a:r>
              <a:rPr lang="ru-RU" sz="2400" dirty="0"/>
              <a:t>характер простого уточнения – иногда это была настоящая революционная </a:t>
            </a:r>
            <a:r>
              <a:rPr lang="ru-RU" sz="2400" dirty="0" smtClean="0"/>
              <a:t>ломка старых </a:t>
            </a:r>
            <a:r>
              <a:rPr lang="ru-RU" sz="2400" dirty="0"/>
              <a:t>представлений, как, скажем, утверждение гелиоцентрической системы </a:t>
            </a:r>
            <a:r>
              <a:rPr lang="ru-RU" sz="2400" dirty="0" smtClean="0"/>
              <a:t>Коперника или </a:t>
            </a:r>
            <a:r>
              <a:rPr lang="ru-RU" sz="2400" dirty="0"/>
              <a:t>теория относительности </a:t>
            </a: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>Эйнштейна</a:t>
            </a:r>
            <a:r>
              <a:rPr lang="ru-RU" sz="2400" dirty="0"/>
              <a:t>. Но и в эти </a:t>
            </a: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>переломные </a:t>
            </a:r>
            <a:r>
              <a:rPr lang="ru-RU" sz="2400" dirty="0"/>
              <a:t>моменты </a:t>
            </a: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>астрономы сохранили </a:t>
            </a:r>
            <a:br>
              <a:rPr lang="ru-RU" sz="2400" dirty="0" smtClean="0"/>
            </a:br>
            <a:r>
              <a:rPr lang="ru-RU" sz="2400" dirty="0" smtClean="0"/>
              <a:t>глубокое </a:t>
            </a:r>
            <a:r>
              <a:rPr lang="ru-RU" sz="2400" dirty="0"/>
              <a:t>уважение к </a:t>
            </a: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>трудам </a:t>
            </a:r>
            <a:r>
              <a:rPr lang="ru-RU" sz="2400" dirty="0"/>
              <a:t>своих </a:t>
            </a: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>предшественников</a:t>
            </a:r>
            <a:r>
              <a:rPr lang="ru-RU" sz="2400" dirty="0"/>
              <a:t>, </a:t>
            </a: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>рассматривая </a:t>
            </a:r>
            <a:r>
              <a:rPr lang="ru-RU" sz="2400" dirty="0"/>
              <a:t>их вклад </a:t>
            </a: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>как</a:t>
            </a:r>
            <a:r>
              <a:rPr lang="ru-RU" sz="2400" dirty="0"/>
              <a:t> </a:t>
            </a:r>
            <a:r>
              <a:rPr lang="ru-RU" sz="2400" dirty="0" smtClean="0"/>
              <a:t>серьезный </a:t>
            </a:r>
            <a:r>
              <a:rPr lang="ru-RU" sz="2400" dirty="0"/>
              <a:t>и важный </a:t>
            </a: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>этап </a:t>
            </a:r>
            <a:r>
              <a:rPr lang="ru-RU" sz="2400" dirty="0"/>
              <a:t>в общем движении </a:t>
            </a: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>к </a:t>
            </a:r>
            <a:r>
              <a:rPr lang="ru-RU" sz="2400" dirty="0"/>
              <a:t>истине.</a:t>
            </a:r>
          </a:p>
        </p:txBody>
      </p:sp>
      <p:pic>
        <p:nvPicPr>
          <p:cNvPr id="6" name="Рисунок 5" descr="Рисунок6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29058" y="2500306"/>
            <a:ext cx="4624396" cy="3875192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9144000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ru-RU" sz="3600" b="1" dirty="0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63000"/>
                        <a:sat val="105000"/>
                      </a:schemeClr>
                    </a:gs>
                    <a:gs pos="90000">
                      <a:schemeClr val="accent1">
                        <a:shade val="50000"/>
                        <a:satMod val="100000"/>
                      </a:schemeClr>
                    </a:gs>
                  </a:gsLst>
                  <a:lin ang="5400000"/>
                </a:gra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  <a:latin typeface="Impact" pitchFamily="34" charset="0"/>
              </a:rPr>
              <a:t>ХХ век</a:t>
            </a:r>
            <a:endParaRPr lang="ru-RU" sz="3600" b="1" dirty="0">
              <a:ln w="17780" cmpd="sng">
                <a:solidFill>
                  <a:schemeClr val="accent1">
                    <a:tint val="3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63000"/>
                      <a:sat val="105000"/>
                    </a:schemeClr>
                  </a:gs>
                  <a:gs pos="90000">
                    <a:schemeClr val="accent1">
                      <a:shade val="50000"/>
                      <a:satMod val="100000"/>
                    </a:schemeClr>
                  </a:gs>
                </a:gsLst>
                <a:lin ang="5400000"/>
              </a:gradFill>
              <a:effectLst>
                <a:outerShdw blurRad="55000" dist="50800" dir="5400000" algn="tl">
                  <a:srgbClr val="000000">
                    <a:alpha val="33000"/>
                  </a:srgbClr>
                </a:outerShdw>
              </a:effectLst>
              <a:latin typeface="Impact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428596" y="785794"/>
            <a:ext cx="8286808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/>
              <a:t>Благодаря растущему научно-техническому потенциалу </a:t>
            </a:r>
            <a:r>
              <a:rPr lang="ru-RU" sz="2400" dirty="0" smtClean="0"/>
              <a:t>цивилизации астрономические </a:t>
            </a:r>
            <a:r>
              <a:rPr lang="ru-RU" sz="2400" dirty="0"/>
              <a:t>исследования быстро продвигались вперед. XX век для </a:t>
            </a:r>
            <a:r>
              <a:rPr lang="ru-RU" sz="2400" dirty="0" smtClean="0"/>
              <a:t>астрономии означает </a:t>
            </a:r>
            <a:r>
              <a:rPr lang="ru-RU" sz="2400" dirty="0"/>
              <a:t>нечто большее, чем просто очередные сто лет.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5072066" y="3500438"/>
            <a:ext cx="4071934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/>
              <a:t>Американский радиотелескоп </a:t>
            </a:r>
            <a:r>
              <a:rPr lang="ru-RU" sz="2400" b="1" dirty="0" err="1" smtClean="0"/>
              <a:t>Arecibo</a:t>
            </a:r>
            <a:r>
              <a:rPr lang="ru-RU" sz="2400" dirty="0" smtClean="0"/>
              <a:t>, который находится на острове Пуэрто-Рико, является самым большим и самым чувствительным в мире.</a:t>
            </a:r>
            <a:endParaRPr lang="ru-RU" sz="2400" dirty="0"/>
          </a:p>
        </p:txBody>
      </p:sp>
      <p:pic>
        <p:nvPicPr>
          <p:cNvPr id="7" name="Рисунок 6" descr="Рисунок7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1472" y="2618894"/>
            <a:ext cx="4381504" cy="3472342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Рисунок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000" y="792000"/>
            <a:ext cx="9000000" cy="601500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0" y="0"/>
            <a:ext cx="9144000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ru-RU" sz="3600" b="1" dirty="0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63000"/>
                        <a:sat val="105000"/>
                      </a:schemeClr>
                    </a:gs>
                    <a:gs pos="90000">
                      <a:schemeClr val="accent1">
                        <a:shade val="50000"/>
                        <a:satMod val="100000"/>
                      </a:schemeClr>
                    </a:gs>
                  </a:gsLst>
                  <a:lin ang="5400000"/>
                </a:gra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  <a:latin typeface="Impact" pitchFamily="34" charset="0"/>
              </a:rPr>
              <a:t>ХХ век</a:t>
            </a:r>
            <a:endParaRPr lang="ru-RU" sz="3600" b="1" dirty="0">
              <a:ln w="17780" cmpd="sng">
                <a:solidFill>
                  <a:schemeClr val="accent1">
                    <a:tint val="3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63000"/>
                      <a:sat val="105000"/>
                    </a:schemeClr>
                  </a:gs>
                  <a:gs pos="90000">
                    <a:schemeClr val="accent1">
                      <a:shade val="50000"/>
                      <a:satMod val="100000"/>
                    </a:schemeClr>
                  </a:gs>
                </a:gsLst>
                <a:lin ang="5400000"/>
              </a:gradFill>
              <a:effectLst>
                <a:outerShdw blurRad="55000" dist="50800" dir="5400000" algn="tl">
                  <a:srgbClr val="000000">
                    <a:alpha val="33000"/>
                  </a:srgbClr>
                </a:outerShdw>
              </a:effectLst>
              <a:latin typeface="Impact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5112000" y="828000"/>
            <a:ext cx="4143404" cy="59400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>
                <a:effectLst>
                  <a:glow rad="139700">
                    <a:srgbClr val="FFFFFF"/>
                  </a:glow>
                </a:effectLst>
              </a:rPr>
              <a:t>Именно в XX столетии </a:t>
            </a:r>
            <a:r>
              <a:rPr lang="ru-RU" sz="2000" dirty="0" smtClean="0">
                <a:effectLst>
                  <a:glow rad="139700">
                    <a:srgbClr val="FFFFFF"/>
                  </a:glow>
                </a:effectLst>
              </a:rPr>
              <a:t>узнали физическую </a:t>
            </a:r>
            <a:r>
              <a:rPr lang="ru-RU" sz="2000" dirty="0">
                <a:effectLst>
                  <a:glow rad="139700">
                    <a:srgbClr val="FFFFFF"/>
                  </a:glow>
                </a:effectLst>
              </a:rPr>
              <a:t>природу звезд и разгадали тайну их рождения, изучили мир галактик и почти</a:t>
            </a:r>
          </a:p>
          <a:p>
            <a:r>
              <a:rPr lang="ru-RU" sz="2000" dirty="0">
                <a:effectLst>
                  <a:glow rad="139700">
                    <a:srgbClr val="FFFFFF"/>
                  </a:glow>
                </a:effectLst>
              </a:rPr>
              <a:t>полностью восстановили историю Вселенной, посетили соседние планеты и </a:t>
            </a:r>
            <a:r>
              <a:rPr lang="ru-RU" sz="2000" dirty="0" smtClean="0">
                <a:effectLst>
                  <a:glow rad="139700">
                    <a:srgbClr val="FFFFFF"/>
                  </a:glow>
                </a:effectLst>
              </a:rPr>
              <a:t>обнаружили иные </a:t>
            </a:r>
            <a:r>
              <a:rPr lang="ru-RU" sz="2000" dirty="0">
                <a:effectLst>
                  <a:glow rad="139700">
                    <a:srgbClr val="FFFFFF"/>
                  </a:glow>
                </a:effectLst>
              </a:rPr>
              <a:t>планетные системы. Умея в начале века измерять расстояния лишь до ближайших</a:t>
            </a:r>
          </a:p>
          <a:p>
            <a:r>
              <a:rPr lang="ru-RU" sz="2000" dirty="0">
                <a:effectLst>
                  <a:glow rad="139700">
                    <a:srgbClr val="FFFFFF"/>
                  </a:glow>
                </a:effectLst>
              </a:rPr>
              <a:t>звезд, в конце столетия астрономы «дотянулись» почти до границ Вселенной. </a:t>
            </a:r>
            <a:r>
              <a:rPr lang="ru-RU" sz="2000" dirty="0" smtClean="0">
                <a:effectLst>
                  <a:glow rad="139700">
                    <a:srgbClr val="FFFFFF"/>
                  </a:glow>
                </a:effectLst>
              </a:rPr>
              <a:t>Обнаружили расширение </a:t>
            </a:r>
            <a:r>
              <a:rPr lang="ru-RU" sz="2000" dirty="0">
                <a:effectLst>
                  <a:glow rad="139700">
                    <a:srgbClr val="FFFFFF"/>
                  </a:glow>
                </a:effectLst>
              </a:rPr>
              <a:t>Вселенной, космическое радиоизлучение, </a:t>
            </a:r>
            <a:r>
              <a:rPr lang="ru-RU" sz="2000" dirty="0" smtClean="0">
                <a:effectLst>
                  <a:glow rad="139700">
                    <a:srgbClr val="FFFFFF"/>
                  </a:glow>
                </a:effectLst>
              </a:rPr>
              <a:t>узнали </a:t>
            </a:r>
            <a:r>
              <a:rPr lang="ru-RU" sz="2000" dirty="0">
                <a:effectLst>
                  <a:glow rad="139700">
                    <a:srgbClr val="FFFFFF"/>
                  </a:glow>
                </a:effectLst>
              </a:rPr>
              <a:t>примерный возраст Солнца и других звезд, убедились в </a:t>
            </a:r>
            <a:r>
              <a:rPr lang="ru-RU" sz="2000" dirty="0" smtClean="0">
                <a:effectLst>
                  <a:glow rad="139700">
                    <a:srgbClr val="FFFFFF"/>
                  </a:glow>
                </a:effectLst>
              </a:rPr>
              <a:t>существовании черных дыр и </a:t>
            </a:r>
            <a:r>
              <a:rPr lang="ru-RU" sz="2000" dirty="0">
                <a:effectLst>
                  <a:glow rad="139700">
                    <a:srgbClr val="FFFFFF"/>
                  </a:glow>
                </a:effectLst>
              </a:rPr>
              <a:t>многое другое.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9144000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ru-RU" sz="3600" b="1" dirty="0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63000"/>
                        <a:sat val="105000"/>
                      </a:schemeClr>
                    </a:gs>
                    <a:gs pos="90000">
                      <a:schemeClr val="accent1">
                        <a:shade val="50000"/>
                        <a:satMod val="100000"/>
                      </a:schemeClr>
                    </a:gs>
                  </a:gsLst>
                  <a:lin ang="5400000"/>
                </a:gra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  <a:latin typeface="Impact" pitchFamily="34" charset="0"/>
              </a:rPr>
              <a:t>ХХ</a:t>
            </a:r>
            <a:r>
              <a:rPr lang="en-US" sz="3600" b="1" dirty="0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63000"/>
                        <a:sat val="105000"/>
                      </a:schemeClr>
                    </a:gs>
                    <a:gs pos="90000">
                      <a:schemeClr val="accent1">
                        <a:shade val="50000"/>
                        <a:satMod val="100000"/>
                      </a:schemeClr>
                    </a:gs>
                  </a:gsLst>
                  <a:lin ang="5400000"/>
                </a:gra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  <a:latin typeface="Impact" pitchFamily="34" charset="0"/>
              </a:rPr>
              <a:t>I</a:t>
            </a:r>
            <a:r>
              <a:rPr lang="ru-RU" sz="3600" b="1" dirty="0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63000"/>
                        <a:sat val="105000"/>
                      </a:schemeClr>
                    </a:gs>
                    <a:gs pos="90000">
                      <a:schemeClr val="accent1">
                        <a:shade val="50000"/>
                        <a:satMod val="100000"/>
                      </a:schemeClr>
                    </a:gs>
                  </a:gsLst>
                  <a:lin ang="5400000"/>
                </a:gra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  <a:latin typeface="Impact" pitchFamily="34" charset="0"/>
              </a:rPr>
              <a:t> век</a:t>
            </a:r>
            <a:endParaRPr lang="ru-RU" sz="3600" b="1" dirty="0">
              <a:ln w="17780" cmpd="sng">
                <a:solidFill>
                  <a:schemeClr val="accent1">
                    <a:tint val="3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63000"/>
                      <a:sat val="105000"/>
                    </a:schemeClr>
                  </a:gs>
                  <a:gs pos="90000">
                    <a:schemeClr val="accent1">
                      <a:shade val="50000"/>
                      <a:satMod val="100000"/>
                    </a:schemeClr>
                  </a:gs>
                </a:gsLst>
                <a:lin ang="5400000"/>
              </a:gradFill>
              <a:effectLst>
                <a:outerShdw blurRad="55000" dist="50800" dir="5400000" algn="tl">
                  <a:srgbClr val="000000">
                    <a:alpha val="33000"/>
                  </a:srgbClr>
                </a:outerShdw>
              </a:effectLst>
              <a:latin typeface="Impact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428596" y="785794"/>
            <a:ext cx="8286808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/>
              <a:t>Астрономии XXI века предстоит освоить новые «окна» во Вселенную. Например, </a:t>
            </a:r>
            <a:r>
              <a:rPr lang="ru-RU" sz="2400" dirty="0" smtClean="0"/>
              <a:t>узнать существуют </a:t>
            </a:r>
            <a:r>
              <a:rPr lang="ru-RU" sz="2400" dirty="0"/>
              <a:t>ли у ближайших звезд планеты земного типа и есть ли на них жизнь, какие</a:t>
            </a:r>
          </a:p>
          <a:p>
            <a:r>
              <a:rPr lang="ru-RU" sz="2400" dirty="0"/>
              <a:t>процессы способствуют началу формирования звезд, как образуются и распространяются </a:t>
            </a:r>
            <a:r>
              <a:rPr lang="ru-RU" sz="2400" dirty="0" smtClean="0"/>
              <a:t>по Галактике </a:t>
            </a:r>
            <a:r>
              <a:rPr lang="ru-RU" sz="2400" dirty="0"/>
              <a:t>биологически важные элементы, такие, как углерод, кислород, являются ли</a:t>
            </a:r>
          </a:p>
          <a:p>
            <a:r>
              <a:rPr lang="ru-RU" sz="2400" dirty="0"/>
              <a:t>черные дыры источником энергии активных галактик и квазаров, где и </a:t>
            </a:r>
            <a:r>
              <a:rPr lang="ru-RU" sz="2400" dirty="0" smtClean="0"/>
              <a:t>когда сформировались </a:t>
            </a:r>
            <a:r>
              <a:rPr lang="ru-RU" sz="2400" dirty="0"/>
              <a:t>галактики, будет ли вселенная расширяться вечно и многое другое.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3786182" y="5857892"/>
            <a:ext cx="4572000" cy="830997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400" dirty="0" smtClean="0"/>
              <a:t>NASA запустило телескоп для поиска планет земного типа.</a:t>
            </a:r>
            <a:endParaRPr lang="ru-RU" sz="2400" dirty="0"/>
          </a:p>
        </p:txBody>
      </p:sp>
      <p:pic>
        <p:nvPicPr>
          <p:cNvPr id="7" name="Рисунок 6" descr="Рисунок9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9326" y="4214818"/>
            <a:ext cx="3198738" cy="240506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256</TotalTime>
  <Words>1434</Words>
  <Application>Microsoft Office PowerPoint</Application>
  <PresentationFormat>Экран (4:3)</PresentationFormat>
  <Paragraphs>137</Paragraphs>
  <Slides>26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26</vt:i4>
      </vt:variant>
    </vt:vector>
  </HeadingPairs>
  <TitlesOfParts>
    <vt:vector size="27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</vt:vector>
  </TitlesOfParts>
  <Company>Grizli777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svg</dc:creator>
  <cp:lastModifiedBy>svg</cp:lastModifiedBy>
  <cp:revision>49</cp:revision>
  <dcterms:created xsi:type="dcterms:W3CDTF">2011-04-10T05:18:03Z</dcterms:created>
  <dcterms:modified xsi:type="dcterms:W3CDTF">2011-04-11T06:30:49Z</dcterms:modified>
</cp:coreProperties>
</file>