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73" r:id="rId3"/>
    <p:sldId id="258" r:id="rId4"/>
    <p:sldId id="259" r:id="rId5"/>
    <p:sldId id="260" r:id="rId6"/>
    <p:sldId id="272" r:id="rId7"/>
    <p:sldId id="261" r:id="rId8"/>
    <p:sldId id="262" r:id="rId9"/>
    <p:sldId id="263" r:id="rId10"/>
    <p:sldId id="269" r:id="rId11"/>
    <p:sldId id="271" r:id="rId12"/>
    <p:sldId id="264" r:id="rId13"/>
    <p:sldId id="265" r:id="rId14"/>
    <p:sldId id="267" r:id="rId15"/>
    <p:sldId id="268" r:id="rId16"/>
    <p:sldId id="266"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48" y="336"/>
    </p:cViewPr>
  </p:outlineViewPr>
  <p:notesTextViewPr>
    <p:cViewPr>
      <p:scale>
        <a:sx n="100" d="100"/>
        <a:sy n="100" d="100"/>
      </p:scale>
      <p:origin x="0" y="0"/>
    </p:cViewPr>
  </p:notesTextViewPr>
  <p:sorterViewPr>
    <p:cViewPr>
      <p:scale>
        <a:sx n="100" d="100"/>
        <a:sy n="100" d="100"/>
      </p:scale>
      <p:origin x="0" y="5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pPr>
              <a:defRPr/>
            </a:pPr>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598187F4-FB15-4E0D-A190-AA178F39D5B8}" type="slidenum">
              <a:rPr lang="ru-RU" smtClean="0"/>
              <a:pPr>
                <a:defRPr/>
              </a:pPr>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24C9982-DE39-46BF-A07D-70684F4EE3CF}" type="slidenum">
              <a:rPr lang="ru-RU" smtClean="0"/>
              <a:pPr>
                <a:defRPr/>
              </a:pPr>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95A90705-8689-4615-A51D-7D21AE3F0604}" type="slidenum">
              <a:rPr lang="ru-RU" smtClean="0"/>
              <a:pPr>
                <a:defRPr/>
              </a:pPr>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228D84D-240B-4C98-8DAB-CA3458E7EBCA}" type="slidenum">
              <a:rPr lang="ru-RU" smtClean="0"/>
              <a:pPr>
                <a:defRPr/>
              </a:pPr>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5D4391B-29C7-43EF-AA61-246A60E6027D}"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AF0448FA-885D-45AF-9F29-F3E48BA55FFA}" type="slidenum">
              <a:rPr lang="ru-RU" smtClean="0"/>
              <a:pPr>
                <a:defRPr/>
              </a:pPr>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1FB11FB4-B00E-4DEE-9A04-DA6F32428E38}" type="slidenum">
              <a:rPr lang="ru-RU" smtClean="0"/>
              <a:pPr>
                <a:defRPr/>
              </a:pPr>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B1F368CD-04CB-4EE8-B0BA-F7B3E1AED19F}" type="slidenum">
              <a:rPr lang="ru-RU" smtClean="0"/>
              <a:pPr>
                <a:defRPr/>
              </a:pPr>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C7601668-20CB-4872-82DE-4011177E36EF}"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E8AB4FA5-05FD-4604-840F-E4AAED991EAA}"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3F87E257-DE66-4837-8E5B-9F8D8D45A57F}"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00BB345F-CD25-4D2C-9F02-CA031E39F058}"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304800"/>
            <a:ext cx="7772400" cy="1600200"/>
          </a:xfrm>
        </p:spPr>
        <p:txBody>
          <a:bodyPr>
            <a:normAutofit fontScale="90000"/>
          </a:bodyPr>
          <a:lstStyle/>
          <a:p>
            <a:pPr fontAlgn="auto">
              <a:spcAft>
                <a:spcPts val="0"/>
              </a:spcAft>
              <a:defRPr/>
            </a:pP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spc="50" dirty="0" smtClean="0">
                <a:ln w="11430"/>
                <a:solidFill>
                  <a:schemeClr val="accent1">
                    <a:lumMod val="20000"/>
                    <a:lumOff val="80000"/>
                  </a:schemeClr>
                </a:solidFill>
                <a:effectLst>
                  <a:outerShdw blurRad="76200" dist="50800" dir="5400000" algn="tl" rotWithShape="0">
                    <a:srgbClr val="000000">
                      <a:alpha val="65000"/>
                    </a:srgbClr>
                  </a:outerShdw>
                </a:effectLst>
              </a:rPr>
              <a:t>UCHALY.</a:t>
            </a: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SOME WORDS ABOUT THE GEOGRAPHICAL POSITION.</a:t>
            </a:r>
            <a:endParaRPr lang="ru-RU" sz="4800" dirty="0" smtClean="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1905000"/>
            <a:ext cx="4953000" cy="4572000"/>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smtClean="0"/>
          </a:p>
        </p:txBody>
      </p:sp>
      <p:pic>
        <p:nvPicPr>
          <p:cNvPr id="11268" name="Рисунок 6"/>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685800" y="658305"/>
            <a:ext cx="7543800" cy="513289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Текст 3"/>
          <p:cNvSpPr>
            <a:spLocks noGrp="1"/>
          </p:cNvSpPr>
          <p:nvPr>
            <p:ph type="body" sz="half" idx="2"/>
          </p:nvPr>
        </p:nvSpPr>
        <p:spPr/>
        <p:txBody>
          <a:bodyPr/>
          <a:lstStyle/>
          <a:p>
            <a:pPr fontAlgn="auto">
              <a:spcAft>
                <a:spcPts val="0"/>
              </a:spcAft>
              <a:defRPr/>
            </a:pPr>
            <a:endParaRPr lang="ru-RU"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en-US" dirty="0" smtClean="0"/>
              <a:t>The Malachite Room</a:t>
            </a:r>
            <a:endParaRPr lang="ru-RU" dirty="0" smtClean="0"/>
          </a:p>
        </p:txBody>
      </p:sp>
      <p:pic>
        <p:nvPicPr>
          <p:cNvPr id="17411"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2511425" cy="4530725"/>
          </a:xfrm>
          <a:prstGeom prst="rect">
            <a:avLst/>
          </a:prstGeom>
          <a:ln>
            <a:noFill/>
          </a:ln>
          <a:effectLst>
            <a:outerShdw blurRad="292100" dist="139700" dir="2700000" algn="tl" rotWithShape="0">
              <a:srgbClr val="333333">
                <a:alpha val="65000"/>
              </a:srgbClr>
            </a:outerShdw>
          </a:effectLst>
        </p:spPr>
      </p:pic>
      <p:pic>
        <p:nvPicPr>
          <p:cNvPr id="17412" name="Объект 5"/>
          <p:cNvPicPr>
            <a:picLocks noGrp="1" noChangeAspect="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3581400" y="1676400"/>
            <a:ext cx="5257800" cy="44958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457200" y="304800"/>
            <a:ext cx="8229600" cy="5826125"/>
          </a:xfrm>
        </p:spPr>
        <p:txBody>
          <a:bodyPr/>
          <a:lstStyle/>
          <a:p>
            <a:pPr algn="ctr" fontAlgn="auto">
              <a:spcAft>
                <a:spcPts val="0"/>
              </a:spcAft>
              <a:buFont typeface="Wingdings" pitchFamily="2" charset="2"/>
              <a:buNone/>
              <a:defRPr/>
            </a:pPr>
            <a:endParaRPr lang="en-US" smtClean="0"/>
          </a:p>
          <a:p>
            <a:pPr algn="ctr" fontAlgn="auto">
              <a:spcAft>
                <a:spcPts val="0"/>
              </a:spcAft>
              <a:buFont typeface="Wingdings" pitchFamily="2" charset="2"/>
              <a:buNone/>
              <a:defRPr/>
            </a:pPr>
            <a:endParaRPr lang="en-US" smtClean="0"/>
          </a:p>
          <a:p>
            <a:pPr algn="ctr" fontAlgn="auto">
              <a:spcAft>
                <a:spcPts val="0"/>
              </a:spcAft>
              <a:buFont typeface="Wingdings" pitchFamily="2" charset="2"/>
              <a:buNone/>
              <a:defRPr/>
            </a:pPr>
            <a:endParaRPr lang="en-US" smtClean="0"/>
          </a:p>
          <a:p>
            <a:pPr algn="ctr" fontAlgn="auto">
              <a:spcAft>
                <a:spcPts val="0"/>
              </a:spcAft>
              <a:buFont typeface="Wingdings" pitchFamily="2" charset="2"/>
              <a:buNone/>
              <a:defRPr/>
            </a:pPr>
            <a:r>
              <a:rPr lang="en-US" smtClean="0"/>
              <a:t>THE ACADEMICIAN A.FERSMAN CALLED THE SOUTHERN URAL JASPER A”SACRED STONE” AND THE KALKAN JASPER – THE SELECTED ONE.</a:t>
            </a:r>
            <a:endParaRPr lang="ru-RU" smtClean="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452" y="2819400"/>
            <a:ext cx="4495800" cy="38290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457200" y="304800"/>
            <a:ext cx="8229600" cy="5826125"/>
          </a:xfrm>
        </p:spPr>
        <p:txBody>
          <a:bodyPr/>
          <a:lstStyle/>
          <a:p>
            <a:pPr algn="ctr" fontAlgn="auto">
              <a:spcAft>
                <a:spcPts val="0"/>
              </a:spcAft>
              <a:buFont typeface="Wingdings" pitchFamily="2" charset="2"/>
              <a:buNone/>
              <a:defRPr/>
            </a:pPr>
            <a:endParaRPr lang="en-US" dirty="0" smtClean="0"/>
          </a:p>
          <a:p>
            <a:pPr algn="ctr" fontAlgn="auto">
              <a:spcAft>
                <a:spcPts val="0"/>
              </a:spcAft>
              <a:buFont typeface="Wingdings" pitchFamily="2" charset="2"/>
              <a:buNone/>
              <a:defRPr/>
            </a:pPr>
            <a:r>
              <a:rPr lang="en-US" dirty="0" smtClean="0"/>
              <a:t>THERE IS A GREY MANGANESE MINE NEAR THE VILLAGE URAZ. DURING THE WAR EVERY SECOND TANK WAS OF MAGNITOGORSK STEEL BASED ON THE URAZ MANGANESE MINE.</a:t>
            </a:r>
            <a:endParaRPr lang="ru-RU" dirty="0" smtClean="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 y="2286000"/>
            <a:ext cx="7658100" cy="441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p:txBody>
          <a:bodyPr/>
          <a:lstStyle/>
          <a:p>
            <a:pPr fontAlgn="auto">
              <a:lnSpc>
                <a:spcPct val="90000"/>
              </a:lnSpc>
              <a:spcAft>
                <a:spcPts val="0"/>
              </a:spcAft>
              <a:buFont typeface="Wingdings" pitchFamily="2" charset="2"/>
              <a:buNone/>
              <a:defRPr/>
            </a:pPr>
            <a:r>
              <a:rPr lang="en-US" smtClean="0"/>
              <a:t>ONE OF THE MOST BEAUTIFUL AND STRONGEST STONES – GRANIT IS WIDELY USED IN BUILDING PROJECTS IN THE REPUBLIC AND IN RUSSIA. </a:t>
            </a:r>
          </a:p>
          <a:p>
            <a:pPr fontAlgn="auto">
              <a:lnSpc>
                <a:spcPct val="90000"/>
              </a:lnSpc>
              <a:spcAft>
                <a:spcPts val="0"/>
              </a:spcAft>
              <a:buFont typeface="Wingdings" pitchFamily="2" charset="2"/>
              <a:buNone/>
              <a:defRPr/>
            </a:pPr>
            <a:r>
              <a:rPr lang="en-US" smtClean="0"/>
              <a:t>THE UCHALY GRANIT WAS USED DURING THE RECONSTRUCTION OF HISTORICAL MONUMENTS IN ST.PETERSBURG IN THE YEAR OF ITS 300 ANNIVERSARY.</a:t>
            </a:r>
            <a:endParaRPr lang="ru-RU" smtClean="0"/>
          </a:p>
        </p:txBody>
      </p:sp>
      <p:sp>
        <p:nvSpPr>
          <p:cNvPr id="27650" name="Rectangle 2"/>
          <p:cNvSpPr>
            <a:spLocks noGrp="1" noChangeArrowheads="1"/>
          </p:cNvSpPr>
          <p:nvPr>
            <p:ph type="title"/>
          </p:nvPr>
        </p:nvSpPr>
        <p:spPr/>
        <p:txBody>
          <a:bodyPr>
            <a:normAutofit fontScale="90000"/>
          </a:bodyPr>
          <a:lstStyle/>
          <a:p>
            <a:pPr fontAlgn="auto">
              <a:spcAft>
                <a:spcPts val="0"/>
              </a:spcAft>
              <a:defRPr/>
            </a:pPr>
            <a:r>
              <a:rPr lang="en-US" sz="4000" smtClean="0"/>
              <a:t>GRANIT – THE STRONGEST STONE</a:t>
            </a:r>
            <a:endParaRPr lang="ru-RU" sz="40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457200" y="381000"/>
            <a:ext cx="8229600" cy="5749925"/>
          </a:xfrm>
        </p:spPr>
        <p:txBody>
          <a:bodyPr/>
          <a:lstStyle/>
          <a:p>
            <a:pPr fontAlgn="auto">
              <a:spcAft>
                <a:spcPts val="0"/>
              </a:spcAft>
              <a:buFont typeface="Wingdings" pitchFamily="2" charset="2"/>
              <a:buNone/>
              <a:defRPr/>
            </a:pPr>
            <a:endParaRPr lang="ru-RU" smtClean="0"/>
          </a:p>
        </p:txBody>
      </p:sp>
      <p:pic>
        <p:nvPicPr>
          <p:cNvPr id="21507" name="Picture 4" descr="F9A67185"/>
          <p:cNvPicPr>
            <a:picLocks noChangeAspect="1" noChangeArrowheads="1"/>
          </p:cNvPicPr>
          <p:nvPr/>
        </p:nvPicPr>
        <p:blipFill>
          <a:blip r:embed="rId2">
            <a:extLst>
              <a:ext uri="{28A0092B-C50C-407E-A947-70E740481C1C}">
                <a14:useLocalDpi xmlns:a14="http://schemas.microsoft.com/office/drawing/2010/main" val="0"/>
              </a:ext>
            </a:extLst>
          </a:blip>
          <a:srcRect l="7339" t="22781" r="24159" b="36911"/>
          <a:stretch>
            <a:fillRect/>
          </a:stretch>
        </p:blipFill>
        <p:spPr bwMode="auto">
          <a:xfrm>
            <a:off x="457200" y="457200"/>
            <a:ext cx="8153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57200" y="304800"/>
            <a:ext cx="8229600" cy="5826125"/>
          </a:xfrm>
        </p:spPr>
        <p:txBody>
          <a:bodyPr/>
          <a:lstStyle/>
          <a:p>
            <a:pPr fontAlgn="auto">
              <a:spcAft>
                <a:spcPts val="0"/>
              </a:spcAft>
              <a:buFont typeface="Wingdings" pitchFamily="2" charset="2"/>
              <a:buNone/>
              <a:defRPr/>
            </a:pPr>
            <a:endParaRPr lang="ru-RU" dirty="0" smtClean="0"/>
          </a:p>
          <a:p>
            <a:pPr fontAlgn="auto">
              <a:spcAft>
                <a:spcPts val="0"/>
              </a:spcAft>
              <a:buFont typeface="Wingdings" pitchFamily="2" charset="2"/>
              <a:buNone/>
              <a:defRPr/>
            </a:pPr>
            <a:r>
              <a:rPr lang="en-US" dirty="0" smtClean="0"/>
              <a:t> SO, ONE CAN SPEAK ABOUT OUR WONDERFUL LAND ONLY USING THE LANGUAGE OF ALLEGORY:</a:t>
            </a:r>
          </a:p>
          <a:p>
            <a:pPr fontAlgn="auto">
              <a:spcAft>
                <a:spcPts val="0"/>
              </a:spcAft>
              <a:buFont typeface="Wingdings" pitchFamily="2" charset="2"/>
              <a:buNone/>
              <a:defRPr/>
            </a:pPr>
            <a:r>
              <a:rPr lang="en-US" dirty="0" smtClean="0"/>
              <a:t>“GOLDEN CRADLE, KINGDOM OF MINERALS” </a:t>
            </a:r>
            <a:endParaRPr lang="ru-RU" dirty="0" smtClean="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99" y="2438400"/>
            <a:ext cx="8390701" cy="4114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4579" y="228600"/>
            <a:ext cx="3422483" cy="5029200"/>
          </a:xfrm>
        </p:spPr>
        <p:txBody>
          <a:bodyPr/>
          <a:lstStyle/>
          <a:p>
            <a:pPr marL="365760" lvl="0" indent="-365760">
              <a:spcBef>
                <a:spcPct val="20000"/>
              </a:spcBef>
              <a:defRPr/>
            </a:pPr>
            <a:r>
              <a:rPr lang="en-US" sz="1800" dirty="0" smtClean="0">
                <a:solidFill>
                  <a:prstClr val="black"/>
                </a:solidFill>
                <a:effectLst>
                  <a:outerShdw blurRad="38100" dist="38100" dir="2700000" algn="tl">
                    <a:srgbClr val="000000">
                      <a:alpha val="43137"/>
                    </a:srgbClr>
                  </a:outerShdw>
                </a:effectLst>
                <a:ea typeface="+mn-ea"/>
                <a:cs typeface="+mn-cs"/>
              </a:rPr>
              <a:t>THE UCHALY DISTRICT OCCUPIES THE EASTERN PART OF THE REPUBLIC OF BASHKORTOSNAN.</a:t>
            </a:r>
            <a:br>
              <a:rPr lang="en-US" sz="1800" dirty="0" smtClean="0">
                <a:solidFill>
                  <a:prstClr val="black"/>
                </a:solidFill>
                <a:effectLst>
                  <a:outerShdw blurRad="38100" dist="38100" dir="2700000" algn="tl">
                    <a:srgbClr val="000000">
                      <a:alpha val="43137"/>
                    </a:srgbClr>
                  </a:outerShdw>
                </a:effectLst>
                <a:ea typeface="+mn-ea"/>
                <a:cs typeface="+mn-cs"/>
              </a:rPr>
            </a:br>
            <a:r>
              <a:rPr lang="en-US" sz="1800" dirty="0" smtClean="0">
                <a:solidFill>
                  <a:prstClr val="black"/>
                </a:solidFill>
                <a:effectLst>
                  <a:outerShdw blurRad="38100" dist="38100" dir="2700000" algn="tl">
                    <a:srgbClr val="000000">
                      <a:alpha val="43137"/>
                    </a:srgbClr>
                  </a:outerShdw>
                </a:effectLst>
                <a:ea typeface="+mn-ea"/>
                <a:cs typeface="+mn-cs"/>
              </a:rPr>
              <a:t> ITS BOUNDARIES ARE FORMED BY THE CHELYABINS REGION, THE ABYALIL AND THE BELORET DISTRICTS. THE TERRITORY OF THE DISTRICT STRETCHES ALONG THE EASTERN SLOPE OF THE URALS. IT IS THE FORTH LARGEST DISTRICT IN THE REPUBLIC.</a:t>
            </a:r>
            <a:r>
              <a:rPr lang="ru-RU" sz="2400" dirty="0">
                <a:solidFill>
                  <a:prstClr val="black"/>
                </a:solidFill>
                <a:effectLst>
                  <a:outerShdw blurRad="38100" dist="38100" dir="2700000" algn="tl">
                    <a:srgbClr val="000000">
                      <a:alpha val="43137"/>
                    </a:srgbClr>
                  </a:outerShdw>
                </a:effectLst>
                <a:ea typeface="+mn-ea"/>
                <a:cs typeface="+mn-cs"/>
              </a:rPr>
              <a:t/>
            </a:r>
            <a:br>
              <a:rPr lang="ru-RU" sz="2400" dirty="0">
                <a:solidFill>
                  <a:prstClr val="black"/>
                </a:solidFill>
                <a:effectLst>
                  <a:outerShdw blurRad="38100" dist="38100" dir="2700000" algn="tl">
                    <a:srgbClr val="000000">
                      <a:alpha val="43137"/>
                    </a:srgbClr>
                  </a:outerShdw>
                </a:effectLst>
                <a:ea typeface="+mn-ea"/>
                <a:cs typeface="+mn-cs"/>
              </a:rPr>
            </a:b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381000"/>
            <a:ext cx="4191000" cy="6019799"/>
          </a:xfrm>
          <a:prstGeom prst="rect">
            <a:avLst/>
          </a:prstGeom>
          <a:ln>
            <a:noFill/>
          </a:ln>
          <a:effectLst>
            <a:softEdge rad="112500"/>
          </a:effectLst>
        </p:spPr>
      </p:pic>
      <p:sp>
        <p:nvSpPr>
          <p:cNvPr id="4" name="Текст 3"/>
          <p:cNvSpPr>
            <a:spLocks noGrp="1"/>
          </p:cNvSpPr>
          <p:nvPr>
            <p:ph type="body" sz="half" idx="2"/>
          </p:nvPr>
        </p:nvSpPr>
        <p:spPr>
          <a:xfrm>
            <a:off x="5034579" y="5410200"/>
            <a:ext cx="3411725" cy="1066800"/>
          </a:xfrm>
        </p:spPr>
        <p:txBody>
          <a:bodyPr/>
          <a:lstStyle/>
          <a:p>
            <a:r>
              <a:rPr lang="en-US" dirty="0"/>
              <a:t>ITS TOTAL AREA IS LARGER THAN THE AREA OF SOME FOREIGN STATES.</a:t>
            </a:r>
          </a:p>
          <a:p>
            <a:endParaRPr lang="ru-RU" dirty="0"/>
          </a:p>
        </p:txBody>
      </p:sp>
    </p:spTree>
    <p:extLst>
      <p:ext uri="{BB962C8B-B14F-4D97-AF65-F5344CB8AC3E}">
        <p14:creationId xmlns:p14="http://schemas.microsoft.com/office/powerpoint/2010/main" val="3067215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381000"/>
            <a:ext cx="8229600" cy="5749925"/>
          </a:xfrm>
        </p:spPr>
        <p:txBody>
          <a:bodyPr/>
          <a:lstStyle/>
          <a:p>
            <a:pPr fontAlgn="auto">
              <a:spcAft>
                <a:spcPts val="0"/>
              </a:spcAft>
              <a:buFont typeface="Wingdings" pitchFamily="2" charset="2"/>
              <a:buNone/>
              <a:defRPr/>
            </a:pPr>
            <a:r>
              <a:rPr lang="en-US" dirty="0" smtClean="0"/>
              <a:t>THE UCHALY DISTRICT IS SITUATED WITHIN THE LIMITS OF TWO PARTS OF THE WORLD : EUROPE AND ASIA.  </a:t>
            </a:r>
            <a:endParaRPr lang="ru-RU" dirty="0" smtClean="0"/>
          </a:p>
        </p:txBody>
      </p:sp>
      <p:pic>
        <p:nvPicPr>
          <p:cNvPr id="10243" name="Picture 4" descr="1CD41B1F"/>
          <p:cNvPicPr>
            <a:picLocks noChangeAspect="1" noChangeArrowheads="1"/>
          </p:cNvPicPr>
          <p:nvPr/>
        </p:nvPicPr>
        <p:blipFill>
          <a:blip r:embed="rId2">
            <a:extLst>
              <a:ext uri="{28A0092B-C50C-407E-A947-70E740481C1C}">
                <a14:useLocalDpi xmlns:a14="http://schemas.microsoft.com/office/drawing/2010/main" val="0"/>
              </a:ext>
            </a:extLst>
          </a:blip>
          <a:srcRect l="10620" t="19434" r="67696" b="36842"/>
          <a:stretch>
            <a:fillRect/>
          </a:stretch>
        </p:blipFill>
        <p:spPr bwMode="auto">
          <a:xfrm>
            <a:off x="990600" y="3048000"/>
            <a:ext cx="2438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5" descr="1CD41B1F"/>
          <p:cNvPicPr>
            <a:picLocks noChangeAspect="1" noChangeArrowheads="1"/>
          </p:cNvPicPr>
          <p:nvPr/>
        </p:nvPicPr>
        <p:blipFill>
          <a:blip r:embed="rId2">
            <a:extLst>
              <a:ext uri="{28A0092B-C50C-407E-A947-70E740481C1C}">
                <a14:useLocalDpi xmlns:a14="http://schemas.microsoft.com/office/drawing/2010/main" val="0"/>
              </a:ext>
            </a:extLst>
          </a:blip>
          <a:srcRect l="66252" t="19434" r="12685" b="36842"/>
          <a:stretch>
            <a:fillRect/>
          </a:stretch>
        </p:blipFill>
        <p:spPr bwMode="auto">
          <a:xfrm>
            <a:off x="4953000" y="3048000"/>
            <a:ext cx="23685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pPr fontAlgn="auto">
              <a:spcAft>
                <a:spcPts val="0"/>
              </a:spcAft>
              <a:buFont typeface="Wingdings" pitchFamily="2" charset="2"/>
              <a:buNone/>
              <a:defRPr/>
            </a:pPr>
            <a:r>
              <a:rPr lang="en-US" dirty="0" smtClean="0"/>
              <a:t>          THE UCHALY DISTRICT STANDS OUT SOMEWHAT DISTINCTLY AMONG OTHER DISTRICTS WITH ITS GREAT DIVERSITY OF MINERAL WEALTH:</a:t>
            </a:r>
          </a:p>
          <a:p>
            <a:pPr fontAlgn="auto">
              <a:spcAft>
                <a:spcPts val="0"/>
              </a:spcAft>
              <a:defRPr/>
            </a:pPr>
            <a:r>
              <a:rPr lang="en-US" dirty="0" smtClean="0"/>
              <a:t>CHALCOPYRITE</a:t>
            </a:r>
          </a:p>
          <a:p>
            <a:pPr fontAlgn="auto">
              <a:spcAft>
                <a:spcPts val="0"/>
              </a:spcAft>
              <a:defRPr/>
            </a:pPr>
            <a:r>
              <a:rPr lang="en-US" dirty="0" smtClean="0"/>
              <a:t>FINE GOLD</a:t>
            </a:r>
          </a:p>
          <a:p>
            <a:pPr fontAlgn="auto">
              <a:spcAft>
                <a:spcPts val="0"/>
              </a:spcAft>
              <a:defRPr/>
            </a:pPr>
            <a:r>
              <a:rPr lang="en-US" dirty="0" smtClean="0"/>
              <a:t>ALLUVIAL GOLD</a:t>
            </a:r>
          </a:p>
          <a:p>
            <a:pPr fontAlgn="auto">
              <a:spcAft>
                <a:spcPts val="0"/>
              </a:spcAft>
              <a:defRPr/>
            </a:pPr>
            <a:r>
              <a:rPr lang="en-US" dirty="0" smtClean="0"/>
              <a:t>DECORATIVE TILE</a:t>
            </a:r>
          </a:p>
          <a:p>
            <a:pPr fontAlgn="auto">
              <a:spcAft>
                <a:spcPts val="0"/>
              </a:spcAft>
              <a:buFont typeface="Wingdings" pitchFamily="2" charset="2"/>
              <a:buNone/>
              <a:defRPr/>
            </a:pPr>
            <a:endParaRPr lang="ru-RU" dirty="0" smtClean="0"/>
          </a:p>
        </p:txBody>
      </p:sp>
      <p:sp>
        <p:nvSpPr>
          <p:cNvPr id="18434" name="Rectangle 2"/>
          <p:cNvSpPr>
            <a:spLocks noGrp="1" noChangeArrowheads="1"/>
          </p:cNvSpPr>
          <p:nvPr>
            <p:ph type="title"/>
          </p:nvPr>
        </p:nvSpPr>
        <p:spPr/>
        <p:txBody>
          <a:bodyPr>
            <a:normAutofit fontScale="90000"/>
          </a:bodyPr>
          <a:lstStyle/>
          <a:p>
            <a:pPr fontAlgn="auto">
              <a:spcAft>
                <a:spcPts val="0"/>
              </a:spcAft>
              <a:defRPr/>
            </a:pPr>
            <a:r>
              <a:rPr lang="en-US" sz="4000" dirty="0" smtClean="0"/>
              <a:t>GREAT DIVERSITY OF MINERAL WEALTH</a:t>
            </a:r>
            <a:endParaRPr lang="ru-RU" sz="4000" dirty="0" smtClean="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7200" y="304800"/>
            <a:ext cx="8229600" cy="5826125"/>
          </a:xfrm>
        </p:spPr>
        <p:txBody>
          <a:bodyPr/>
          <a:lstStyle/>
          <a:p>
            <a:pPr fontAlgn="auto">
              <a:lnSpc>
                <a:spcPct val="90000"/>
              </a:lnSpc>
              <a:spcAft>
                <a:spcPts val="0"/>
              </a:spcAft>
              <a:defRPr/>
            </a:pPr>
            <a:endParaRPr lang="ru-RU" dirty="0" smtClean="0"/>
          </a:p>
          <a:p>
            <a:pPr fontAlgn="auto">
              <a:lnSpc>
                <a:spcPct val="90000"/>
              </a:lnSpc>
              <a:spcAft>
                <a:spcPts val="0"/>
              </a:spcAft>
              <a:defRPr/>
            </a:pPr>
            <a:endParaRPr lang="ru-RU" dirty="0" smtClean="0"/>
          </a:p>
          <a:p>
            <a:pPr fontAlgn="auto">
              <a:lnSpc>
                <a:spcPct val="90000"/>
              </a:lnSpc>
              <a:spcAft>
                <a:spcPts val="0"/>
              </a:spcAft>
              <a:defRPr/>
            </a:pPr>
            <a:r>
              <a:rPr lang="en-US" dirty="0" smtClean="0"/>
              <a:t>BUILDING STONE</a:t>
            </a:r>
          </a:p>
          <a:p>
            <a:pPr fontAlgn="auto">
              <a:lnSpc>
                <a:spcPct val="90000"/>
              </a:lnSpc>
              <a:spcAft>
                <a:spcPts val="0"/>
              </a:spcAft>
              <a:defRPr/>
            </a:pPr>
            <a:r>
              <a:rPr lang="en-US" dirty="0" smtClean="0"/>
              <a:t>LIMESTONE</a:t>
            </a:r>
          </a:p>
          <a:p>
            <a:pPr fontAlgn="auto">
              <a:lnSpc>
                <a:spcPct val="90000"/>
              </a:lnSpc>
              <a:spcAft>
                <a:spcPts val="0"/>
              </a:spcAft>
              <a:defRPr/>
            </a:pPr>
            <a:r>
              <a:rPr lang="en-US" dirty="0" smtClean="0"/>
              <a:t>BRICK CLAY</a:t>
            </a:r>
          </a:p>
          <a:p>
            <a:pPr fontAlgn="auto">
              <a:lnSpc>
                <a:spcPct val="90000"/>
              </a:lnSpc>
              <a:spcAft>
                <a:spcPts val="0"/>
              </a:spcAft>
              <a:buFont typeface="Wingdings" pitchFamily="2" charset="2"/>
              <a:buNone/>
              <a:defRPr/>
            </a:pPr>
            <a:endParaRPr lang="ru-RU" dirty="0" smtClean="0"/>
          </a:p>
          <a:p>
            <a:pPr fontAlgn="auto">
              <a:lnSpc>
                <a:spcPct val="90000"/>
              </a:lnSpc>
              <a:spcAft>
                <a:spcPts val="0"/>
              </a:spcAft>
              <a:buFont typeface="Wingdings" pitchFamily="2" charset="2"/>
              <a:buNone/>
              <a:defRPr/>
            </a:pPr>
            <a:r>
              <a:rPr lang="en-US" dirty="0" smtClean="0"/>
              <a:t>THE DEPOSITS OF CHALCOPYRITE ARE WORKED BY THE JOINT – STOCK COMPANY “UCHALY CONCENTRATING MILL”,</a:t>
            </a:r>
          </a:p>
          <a:p>
            <a:pPr fontAlgn="auto">
              <a:lnSpc>
                <a:spcPct val="90000"/>
              </a:lnSpc>
              <a:spcAft>
                <a:spcPts val="0"/>
              </a:spcAft>
              <a:buFont typeface="Wingdings" pitchFamily="2" charset="2"/>
              <a:buNone/>
              <a:defRPr/>
            </a:pPr>
            <a:r>
              <a:rPr lang="en-US" dirty="0" smtClean="0"/>
              <a:t>THE DEPOSITS OF GOLD – BY THE MINDYAK MINE,</a:t>
            </a:r>
          </a:p>
          <a:p>
            <a:pPr fontAlgn="auto">
              <a:lnSpc>
                <a:spcPct val="90000"/>
              </a:lnSpc>
              <a:spcAft>
                <a:spcPts val="0"/>
              </a:spcAft>
              <a:buFont typeface="Wingdings" pitchFamily="2" charset="2"/>
              <a:buNone/>
              <a:defRPr/>
            </a:pPr>
            <a:r>
              <a:rPr lang="en-US" dirty="0" smtClean="0"/>
              <a:t>LAYERS OF GRANITE – BY THE MANSUR COMBINE OF BUILDING MATERIALS.</a:t>
            </a:r>
          </a:p>
          <a:p>
            <a:pPr fontAlgn="auto">
              <a:lnSpc>
                <a:spcPct val="90000"/>
              </a:lnSpc>
              <a:spcAft>
                <a:spcPts val="0"/>
              </a:spcAft>
              <a:defRPr/>
            </a:pPr>
            <a:endParaRPr lang="ru-RU"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3453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457200" y="304800"/>
            <a:ext cx="8229600" cy="6172200"/>
          </a:xfrm>
        </p:spPr>
        <p:txBody>
          <a:bodyPr/>
          <a:lstStyle/>
          <a:p>
            <a:pPr fontAlgn="auto">
              <a:spcAft>
                <a:spcPts val="0"/>
              </a:spcAft>
              <a:buFont typeface="Wingdings" pitchFamily="2" charset="2"/>
              <a:buNone/>
              <a:defRPr/>
            </a:pPr>
            <a:endParaRPr lang="ru-RU" dirty="0"/>
          </a:p>
          <a:p>
            <a:pPr fontAlgn="auto">
              <a:spcAft>
                <a:spcPts val="0"/>
              </a:spcAft>
              <a:buFont typeface="Wingdings" pitchFamily="2" charset="2"/>
              <a:buNone/>
              <a:defRPr/>
            </a:pPr>
            <a:r>
              <a:rPr lang="ru-RU" dirty="0" smtClean="0"/>
              <a:t> </a:t>
            </a:r>
            <a:r>
              <a:rPr lang="ru-RU" dirty="0" smtClean="0"/>
              <a:t>    </a:t>
            </a:r>
            <a:r>
              <a:rPr lang="en-US" dirty="0" smtClean="0"/>
              <a:t>THE </a:t>
            </a:r>
            <a:r>
              <a:rPr lang="en-US" dirty="0" smtClean="0"/>
              <a:t>UCHALY DISTRICT IS ONE OF THE PLACES IN BASHKORTOSTAN WHERE GOLD IS MINED.</a:t>
            </a:r>
            <a:r>
              <a:rPr lang="en-US" b="1" dirty="0" smtClean="0"/>
              <a:t> IT WAS IN 1797 WHEN GOLD WAS FOUND FOR THE FIRST TIME THERE. </a:t>
            </a:r>
            <a:r>
              <a:rPr lang="en-US" dirty="0" smtClean="0"/>
              <a:t>THE “GOLD VALLEY” WAS ON THE RIVER TASHKUTARGAN.</a:t>
            </a:r>
            <a:r>
              <a:rPr lang="en-US" b="1" dirty="0" smtClean="0"/>
              <a:t> </a:t>
            </a:r>
            <a:r>
              <a:rPr lang="en-US" dirty="0" smtClean="0"/>
              <a:t>IT WAS A FANTASTIC DEPOSIT,</a:t>
            </a:r>
            <a:r>
              <a:rPr lang="en-US" b="1" dirty="0" smtClean="0"/>
              <a:t> BECAUSE A POOD OF GOLD COULD BE RECEIVED FROM 100 POODS OF SAND.</a:t>
            </a:r>
          </a:p>
          <a:p>
            <a:pPr fontAlgn="auto">
              <a:spcAft>
                <a:spcPts val="0"/>
              </a:spcAft>
              <a:buFont typeface="Wingdings" pitchFamily="2" charset="2"/>
              <a:buNone/>
              <a:defRPr/>
            </a:pPr>
            <a:endParaRPr lang="en-US" b="1" dirty="0" smtClean="0"/>
          </a:p>
          <a:p>
            <a:pPr fontAlgn="auto">
              <a:spcAft>
                <a:spcPts val="0"/>
              </a:spcAft>
              <a:buFont typeface="Wingdings" pitchFamily="2" charset="2"/>
              <a:buNone/>
              <a:defRPr/>
            </a:pPr>
            <a:endParaRPr lang="ru-RU" dirty="0" smtClean="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3352800"/>
            <a:ext cx="4953000" cy="3352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lstStyle/>
          <a:p>
            <a:pPr fontAlgn="auto">
              <a:spcAft>
                <a:spcPts val="0"/>
              </a:spcAft>
              <a:buFont typeface="Wingdings" pitchFamily="2" charset="2"/>
              <a:buNone/>
              <a:defRPr/>
            </a:pPr>
            <a:r>
              <a:rPr lang="en-US" dirty="0" smtClean="0"/>
              <a:t>SINCE THE XVII CENTURY THE UCHALY DISTRICT IS CALLED THE EMPIRE OF JASPER. THERE ARE 26  DEPOSITS OF JASPER IN THE UCHALY DISTRICT. JASPER WAS WIDELY USED IN MAKING VASES AND BOWLS FOR HIS MAJESTY’S STUDY. THE MAIN STAIRCASE OF THE STATE HERMITAGE IS DECORATED WITH TWO VASES OF </a:t>
            </a:r>
            <a:r>
              <a:rPr lang="en-US" dirty="0" smtClean="0">
                <a:solidFill>
                  <a:schemeClr val="tx1"/>
                </a:solidFill>
              </a:rPr>
              <a:t>THE AUSHKUL JASPER. </a:t>
            </a:r>
            <a:endParaRPr lang="ru-RU" dirty="0" smtClean="0">
              <a:solidFill>
                <a:schemeClr val="tx1"/>
              </a:solidFill>
            </a:endParaRPr>
          </a:p>
        </p:txBody>
      </p:sp>
      <p:sp>
        <p:nvSpPr>
          <p:cNvPr id="22530" name="Rectangle 2"/>
          <p:cNvSpPr>
            <a:spLocks noGrp="1" noChangeArrowheads="1"/>
          </p:cNvSpPr>
          <p:nvPr>
            <p:ph type="title"/>
          </p:nvPr>
        </p:nvSpPr>
        <p:spPr/>
        <p:txBody>
          <a:bodyPr/>
          <a:lstStyle/>
          <a:p>
            <a:pPr fontAlgn="auto">
              <a:spcAft>
                <a:spcPts val="0"/>
              </a:spcAft>
              <a:defRPr/>
            </a:pPr>
            <a:r>
              <a:rPr lang="en-US" smtClean="0"/>
              <a:t>THE EMPIRE OF JASPER</a:t>
            </a:r>
            <a:endParaRPr lang="ru-RU"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457200" y="381000"/>
            <a:ext cx="8229600" cy="5749925"/>
          </a:xfrm>
        </p:spPr>
        <p:txBody>
          <a:bodyPr/>
          <a:lstStyle/>
          <a:p>
            <a:pPr fontAlgn="auto">
              <a:lnSpc>
                <a:spcPct val="90000"/>
              </a:lnSpc>
              <a:spcAft>
                <a:spcPts val="0"/>
              </a:spcAft>
              <a:buFont typeface="Wingdings" pitchFamily="2" charset="2"/>
              <a:buNone/>
              <a:defRPr/>
            </a:pPr>
            <a:r>
              <a:rPr lang="en-US" dirty="0" smtClean="0"/>
              <a:t>IN THE STATE HERMITAGE THERE ARE A LOT OF WONDERFUL VASES, BOWLS AND STANDART LAMPS OF THE TUNGATAR AND MULDAKAY JASPER.</a:t>
            </a:r>
          </a:p>
          <a:p>
            <a:pPr fontAlgn="auto">
              <a:lnSpc>
                <a:spcPct val="90000"/>
              </a:lnSpc>
              <a:spcAft>
                <a:spcPts val="0"/>
              </a:spcAft>
              <a:buFont typeface="Wingdings" pitchFamily="2" charset="2"/>
              <a:buNone/>
              <a:defRPr/>
            </a:pPr>
            <a:r>
              <a:rPr lang="en-US" dirty="0" smtClean="0"/>
              <a:t>RUSSIAN FOREMEN CREATED INVALUABLE PIECES OF STONE, AMASING THE ARTISTS OF THE WHOLE WORLD.</a:t>
            </a:r>
          </a:p>
          <a:p>
            <a:pPr fontAlgn="auto">
              <a:lnSpc>
                <a:spcPct val="90000"/>
              </a:lnSpc>
              <a:spcAft>
                <a:spcPts val="0"/>
              </a:spcAft>
              <a:buFont typeface="Wingdings" pitchFamily="2" charset="2"/>
              <a:buNone/>
              <a:defRPr/>
            </a:pPr>
            <a:r>
              <a:rPr lang="en-US" dirty="0" smtClean="0"/>
              <a:t>IN INTERNATIONAL EXHIBITIONS THEY WERE  HONOURED WITH HIGHER PRISES.</a:t>
            </a:r>
            <a:endParaRPr lang="ru-RU"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459</TotalTime>
  <Words>415</Words>
  <Application>Microsoft Office PowerPoint</Application>
  <PresentationFormat>Экран (4:3)</PresentationFormat>
  <Paragraphs>39</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Твердый переплет</vt:lpstr>
      <vt:lpstr>     UCHALY.    SOME WORDS ABOUT THE GEOGRAPHICAL POSITION.</vt:lpstr>
      <vt:lpstr>THE UCHALY DISTRICT OCCUPIES THE EASTERN PART OF THE REPUBLIC OF BASHKORTOSNAN.  ITS BOUNDARIES ARE FORMED BY THE CHELYABINS REGION, THE ABYALIL AND THE BELORET DISTRICTS. THE TERRITORY OF THE DISTRICT STRETCHES ALONG THE EASTERN SLOPE OF THE URALS. IT IS THE FORTH LARGEST DISTRICT IN THE REPUBLIC. </vt:lpstr>
      <vt:lpstr>Презентация PowerPoint</vt:lpstr>
      <vt:lpstr>GREAT DIVERSITY OF MINERAL WEALTH</vt:lpstr>
      <vt:lpstr>Презентация PowerPoint</vt:lpstr>
      <vt:lpstr>Презентация PowerPoint</vt:lpstr>
      <vt:lpstr>Презентация PowerPoint</vt:lpstr>
      <vt:lpstr>THE EMPIRE OF JASPER</vt:lpstr>
      <vt:lpstr>Презентация PowerPoint</vt:lpstr>
      <vt:lpstr>Презентация PowerPoint</vt:lpstr>
      <vt:lpstr>The Malachite Room</vt:lpstr>
      <vt:lpstr>Презентация PowerPoint</vt:lpstr>
      <vt:lpstr>Презентация PowerPoint</vt:lpstr>
      <vt:lpstr>GRANIT – THE STRONGEST STONE</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Karina</dc:creator>
  <cp:lastModifiedBy>Karina</cp:lastModifiedBy>
  <cp:revision>19</cp:revision>
  <cp:lastPrinted>1601-01-01T00:00:00Z</cp:lastPrinted>
  <dcterms:created xsi:type="dcterms:W3CDTF">1601-01-01T00:00:00Z</dcterms:created>
  <dcterms:modified xsi:type="dcterms:W3CDTF">2011-10-27T13:51:32Z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