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0" r:id="rId4"/>
    <p:sldId id="268" r:id="rId5"/>
    <p:sldId id="269" r:id="rId6"/>
    <p:sldId id="279" r:id="rId7"/>
    <p:sldId id="278" r:id="rId8"/>
    <p:sldId id="257" r:id="rId9"/>
    <p:sldId id="259" r:id="rId10"/>
    <p:sldId id="258" r:id="rId11"/>
    <p:sldId id="265" r:id="rId12"/>
    <p:sldId id="260" r:id="rId13"/>
    <p:sldId id="275" r:id="rId14"/>
    <p:sldId id="272" r:id="rId15"/>
    <p:sldId id="261" r:id="rId16"/>
    <p:sldId id="262" r:id="rId17"/>
    <p:sldId id="266" r:id="rId18"/>
    <p:sldId id="280" r:id="rId19"/>
    <p:sldId id="263" r:id="rId20"/>
    <p:sldId id="267" r:id="rId21"/>
    <p:sldId id="264" r:id="rId22"/>
    <p:sldId id="282" r:id="rId23"/>
    <p:sldId id="273" r:id="rId24"/>
    <p:sldId id="281" r:id="rId25"/>
    <p:sldId id="283" r:id="rId26"/>
    <p:sldId id="274" r:id="rId27"/>
    <p:sldId id="284" r:id="rId28"/>
    <p:sldId id="25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CFFCC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5" autoAdjust="0"/>
    <p:restoredTop sz="90878" autoAdjust="0"/>
  </p:normalViewPr>
  <p:slideViewPr>
    <p:cSldViewPr>
      <p:cViewPr varScale="1">
        <p:scale>
          <a:sx n="98" d="100"/>
          <a:sy n="98" d="100"/>
        </p:scale>
        <p:origin x="-1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75B6CA-01BC-471A-8DFF-43BE2D8BBF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1147F-4899-4153-AA2F-68D6DD8BB2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DA415-1B9F-4985-BEF7-E670F2BEF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9C1E98E-C00C-465B-A975-92A3F678E8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DDB0C-B55D-4BE2-A339-CCDB398739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575BE-BBB4-4819-AC6D-00FBA4714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8CD89-ED36-4EF6-9957-F5DF93DEC8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5CAFE-0A24-4CFE-97AD-8329A397B5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708E6-09DB-4266-B600-DD3EAABD3B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BF746DB-D3E9-4D02-9CFE-38F44D0E6E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944DFD-8DE5-4E32-9A2F-866ECED9F6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741CC3-303E-4016-AD9A-1F8C4BCD40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  <a:br>
              <a:rPr lang="ru-RU" dirty="0" smtClean="0"/>
            </a:br>
            <a:r>
              <a:rPr lang="ru-RU" dirty="0" smtClean="0"/>
              <a:t>90-е годы </a:t>
            </a:r>
            <a:r>
              <a:rPr lang="en-US" dirty="0" smtClean="0"/>
              <a:t>XX </a:t>
            </a:r>
            <a:r>
              <a:rPr lang="ru-RU" dirty="0" smtClean="0"/>
              <a:t>века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90" name="Group 226"/>
          <p:cNvGraphicFramePr>
            <a:graphicFrameLocks noGrp="1"/>
          </p:cNvGraphicFramePr>
          <p:nvPr/>
        </p:nvGraphicFramePr>
        <p:xfrm>
          <a:off x="0" y="0"/>
          <a:ext cx="9144000" cy="6918960"/>
        </p:xfrm>
        <a:graphic>
          <a:graphicData uri="http://schemas.openxmlformats.org/drawingml/2006/table">
            <a:tbl>
              <a:tblPr/>
              <a:tblGrid>
                <a:gridCol w="2336800"/>
                <a:gridCol w="3478213"/>
                <a:gridCol w="3328987"/>
              </a:tblGrid>
              <a:tr h="645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Торговля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Финансы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Транспорт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Либерализация внешнеэкономической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Либерализация цен и отказ от их регулирования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Достижение финансовой стабильности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Подавление инфляции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устойчивой национальной валюты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Достижение конвертируемости рубля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Приватизация автомобильного, воздушного, морского и речного транспорта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Возникновение зависимости от импорта товаров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Наполнение внутреннего рынка товарами потребления, исчезновение очередей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Вывоз капитала за границу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Рост цен в тысячи раз, галопирующая инфляция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Увеличение внешней задолженности, зависимость от внешних займов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Внутренняя конвертируемость рубля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Деноминация рубля. Дефолт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Ослабление конкурентоспособности транспорта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Падение безопасности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Рост цен на транспортные услуги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0"/>
            <a:ext cx="882015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ФАКТЫ</a:t>
            </a:r>
            <a:endParaRPr lang="ru-RU" sz="20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ru-RU" b="1" dirty="0"/>
              <a:t>Грандиозным обманом для большинства населения стала </a:t>
            </a:r>
            <a:r>
              <a:rPr lang="ru-RU" b="1" dirty="0" err="1"/>
              <a:t>ваучерная</a:t>
            </a:r>
            <a:r>
              <a:rPr lang="ru-RU" b="1" dirty="0"/>
              <a:t>  приватизация. Абсолютное большинство вкладчиков ваучеров  не получило никаких процентов, а кампании и инвестиционные фонды лопнули как мыльные пузыри. Предприниматели, частные банки и криминальные группы скупали у</a:t>
            </a:r>
            <a:r>
              <a:rPr lang="ru-RU" dirty="0"/>
              <a:t> </a:t>
            </a:r>
            <a:r>
              <a:rPr lang="ru-RU" b="1" dirty="0"/>
              <a:t>населения  ваучеры за бесценок, а затем по номинальной стоимости ваучеров и благодаря многократно заниженной стоимости приватизируемых  объектов стали их </a:t>
            </a:r>
            <a:r>
              <a:rPr lang="ru-RU" b="1" dirty="0" err="1"/>
              <a:t>собствен</a:t>
            </a:r>
            <a:r>
              <a:rPr lang="ru-RU" b="1" dirty="0"/>
              <a:t> –</a:t>
            </a:r>
            <a:r>
              <a:rPr lang="ru-RU" b="1" dirty="0" err="1"/>
              <a:t>никами</a:t>
            </a:r>
            <a:r>
              <a:rPr lang="ru-RU" b="1" dirty="0"/>
              <a:t>.</a:t>
            </a:r>
          </a:p>
          <a:p>
            <a:pPr>
              <a:buFontTx/>
              <a:buChar char="•"/>
            </a:pPr>
            <a:r>
              <a:rPr lang="ru-RU" b="1" dirty="0"/>
              <a:t>1992год стал временем беспрецедентного обогащения, «первоначального накопления капитала». К марту 1992года  85 млн. чел. по своим доходам  находились  ниже прожиточного минимума, а 28млн.- ниже физиологического минимума, то есть элементарно голодали.</a:t>
            </a:r>
          </a:p>
        </p:txBody>
      </p:sp>
      <p:pic>
        <p:nvPicPr>
          <p:cNvPr id="6147" name="Picture 10" descr="либерализ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143374"/>
            <a:ext cx="3878308" cy="20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Политический  кризис осени 1993 года</a:t>
            </a:r>
          </a:p>
          <a:p>
            <a:endParaRPr lang="ru-RU" sz="2800" b="1"/>
          </a:p>
          <a:p>
            <a:r>
              <a:rPr lang="ru-RU" sz="2000" b="1" i="1">
                <a:solidFill>
                  <a:srgbClr val="FF0000"/>
                </a:solidFill>
              </a:rPr>
              <a:t>Причины кризиса:</a:t>
            </a:r>
          </a:p>
          <a:p>
            <a:pPr>
              <a:buFontTx/>
              <a:buChar char="•"/>
            </a:pPr>
            <a:r>
              <a:rPr lang="ru-RU" b="1"/>
              <a:t>Резкое ухудшение жизни большинства населения в условиях начавшихся ре</a:t>
            </a:r>
          </a:p>
          <a:p>
            <a:r>
              <a:rPr lang="ru-RU" b="1"/>
              <a:t>форм</a:t>
            </a:r>
          </a:p>
          <a:p>
            <a:pPr>
              <a:buFontTx/>
              <a:buChar char="•"/>
            </a:pPr>
            <a:r>
              <a:rPr lang="ru-RU" b="1"/>
              <a:t>Финансовый кризис</a:t>
            </a:r>
          </a:p>
          <a:p>
            <a:pPr>
              <a:buFontTx/>
              <a:buChar char="•"/>
            </a:pPr>
            <a:r>
              <a:rPr lang="ru-RU" b="1"/>
              <a:t>Борьба между  законодательной и исполнительной властями</a:t>
            </a:r>
          </a:p>
          <a:p>
            <a:pPr>
              <a:buFontTx/>
              <a:buChar char="•"/>
            </a:pPr>
            <a:r>
              <a:rPr lang="ru-RU" b="1"/>
              <a:t>Личностные противоречия в высшем российском руководстве</a:t>
            </a: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FF0000"/>
                </a:solidFill>
              </a:rPr>
              <a:t>Этапы политической борьбы:</a:t>
            </a:r>
          </a:p>
          <a:p>
            <a:pPr>
              <a:buFontTx/>
              <a:buChar char="•"/>
            </a:pPr>
            <a:r>
              <a:rPr lang="ru-RU" b="1"/>
              <a:t>Отрицательная оценка реформ съездами народных депутатов,</a:t>
            </a:r>
          </a:p>
          <a:p>
            <a:r>
              <a:rPr lang="ru-RU" b="1"/>
              <a:t>замена Гайдара Черномырдиным ( весна- зима 1991г.)</a:t>
            </a:r>
          </a:p>
          <a:p>
            <a:pPr>
              <a:buFontTx/>
              <a:buChar char="•"/>
            </a:pPr>
            <a:r>
              <a:rPr lang="ru-RU" b="1"/>
              <a:t>Попытка Ельцина ввести  особый порядок управления страной, попытка  отрешения  Ельцина от должности съездом народных депутатов. </a:t>
            </a:r>
          </a:p>
          <a:p>
            <a:pPr>
              <a:buFontTx/>
              <a:buChar char="•"/>
            </a:pPr>
            <a:r>
              <a:rPr lang="ru-RU" b="1"/>
              <a:t>Всероссийский референдум ( весна 1993г.)</a:t>
            </a:r>
          </a:p>
          <a:p>
            <a:pPr>
              <a:buFontTx/>
              <a:buChar char="•"/>
            </a:pPr>
            <a:r>
              <a:rPr lang="ru-RU" b="1"/>
              <a:t>Резкая взаимная критика, обсуждение различных проектов новой конституции( лето 1993год)</a:t>
            </a:r>
          </a:p>
          <a:p>
            <a:pPr>
              <a:buFontTx/>
              <a:buChar char="•"/>
            </a:pPr>
            <a:r>
              <a:rPr lang="ru-RU" b="1"/>
              <a:t>Прямое столкновение борющихся сторон ( сентябрь – октябрь 1993год)</a:t>
            </a:r>
          </a:p>
          <a:p>
            <a:pPr>
              <a:buFontTx/>
              <a:buChar char="•"/>
            </a:pPr>
            <a:r>
              <a:rPr lang="ru-RU" sz="2000" b="1" i="1">
                <a:solidFill>
                  <a:srgbClr val="FF0000"/>
                </a:solidFill>
              </a:rPr>
              <a:t>Результаты:</a:t>
            </a:r>
          </a:p>
          <a:p>
            <a:pPr>
              <a:buFontTx/>
              <a:buChar char="•"/>
            </a:pPr>
            <a:r>
              <a:rPr lang="ru-RU" b="1"/>
              <a:t>Уничтожение системы  Советов</a:t>
            </a:r>
          </a:p>
          <a:p>
            <a:pPr>
              <a:buFontTx/>
              <a:buChar char="•"/>
            </a:pPr>
            <a:r>
              <a:rPr lang="ru-RU" b="1"/>
              <a:t>Принятие новой  конституции и утверждение в России суперпрезидентской</a:t>
            </a:r>
          </a:p>
          <a:p>
            <a:r>
              <a:rPr lang="ru-RU" b="1"/>
              <a:t> республики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6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250" y="1470602"/>
            <a:ext cx="4972822" cy="431115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Расстрел Белого дома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 descr="146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363968"/>
            <a:ext cx="3385294" cy="51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Конституция 1993 года</a:t>
            </a:r>
            <a:r>
              <a:rPr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15 октября 1993 года президент Б. Н. Ельцин подписал указ о всенародном голосовании по проекту Конституции России и утвердил «Положение о всенародном голосовании по проекту Конституции Российской Федерации 12 декабря 1993 года». Согласно Положению, Конституция считалась одобренной, если за её принятие проголосовало большинство избирателей, принявших участие в голосовании, при том условии, что участие в голосовании приняло более половины числа зарегистрированных избирателей</a:t>
            </a:r>
            <a:endParaRPr lang="ru-RU" sz="2000" dirty="0"/>
          </a:p>
        </p:txBody>
      </p:sp>
      <p:pic>
        <p:nvPicPr>
          <p:cNvPr id="4" name="Рисунок 3" descr="0005-002-Dejstvujuschaja-Konstitutsija-RF-prinjata-vsenarodnym-golosovani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4000504"/>
            <a:ext cx="1714512" cy="249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Государственный строй постсоветской России</a:t>
            </a:r>
          </a:p>
          <a:p>
            <a:endParaRPr lang="ru-RU" sz="2800" b="1">
              <a:solidFill>
                <a:srgbClr val="FF0000"/>
              </a:solidFill>
            </a:endParaRPr>
          </a:p>
          <a:p>
            <a:r>
              <a:rPr lang="ru-RU" b="1" i="1">
                <a:solidFill>
                  <a:srgbClr val="FF0000"/>
                </a:solidFill>
              </a:rPr>
              <a:t>Законодательная власть:</a:t>
            </a:r>
          </a:p>
          <a:p>
            <a:pPr>
              <a:buFontTx/>
              <a:buChar char="•"/>
            </a:pPr>
            <a:r>
              <a:rPr lang="ru-RU" b="1"/>
              <a:t>Президент РФ, Федеральное собрание</a:t>
            </a:r>
          </a:p>
          <a:p>
            <a:pPr>
              <a:buFontTx/>
              <a:buChar char="•"/>
            </a:pPr>
            <a:r>
              <a:rPr lang="ru-RU" b="1"/>
              <a:t>В субъектах РФ законодательные собрания и др.</a:t>
            </a:r>
          </a:p>
          <a:p>
            <a:pPr>
              <a:buFontTx/>
              <a:buChar char="•"/>
            </a:pPr>
            <a:r>
              <a:rPr lang="ru-RU" b="1" i="1">
                <a:solidFill>
                  <a:srgbClr val="FF0000"/>
                </a:solidFill>
              </a:rPr>
              <a:t>Исполнительная власть:</a:t>
            </a:r>
          </a:p>
          <a:p>
            <a:pPr>
              <a:buFontTx/>
              <a:buChar char="•"/>
            </a:pPr>
            <a:r>
              <a:rPr lang="ru-RU" b="1"/>
              <a:t>Президент РФ, Правительство РФ</a:t>
            </a:r>
          </a:p>
          <a:p>
            <a:pPr>
              <a:buFontTx/>
              <a:buChar char="•"/>
            </a:pPr>
            <a:r>
              <a:rPr lang="ru-RU" b="1"/>
              <a:t>В субъектах  РФ президенты, губернаторы, правительства, администрации</a:t>
            </a:r>
          </a:p>
          <a:p>
            <a:r>
              <a:rPr lang="ru-RU" b="1" i="1">
                <a:solidFill>
                  <a:srgbClr val="FF0000"/>
                </a:solidFill>
              </a:rPr>
              <a:t>Местная власть</a:t>
            </a:r>
            <a:r>
              <a:rPr lang="ru-RU">
                <a:solidFill>
                  <a:srgbClr val="FF0000"/>
                </a:solidFill>
              </a:rPr>
              <a:t>:</a:t>
            </a:r>
            <a:r>
              <a:rPr lang="ru-RU"/>
              <a:t> </a:t>
            </a:r>
            <a:r>
              <a:rPr lang="ru-RU" b="1"/>
              <a:t>Муниципальные советы</a:t>
            </a:r>
          </a:p>
          <a:p>
            <a:r>
              <a:rPr lang="ru-RU" b="1" i="1">
                <a:solidFill>
                  <a:srgbClr val="FF0000"/>
                </a:solidFill>
              </a:rPr>
              <a:t>Судебная власть:</a:t>
            </a:r>
          </a:p>
          <a:p>
            <a:pPr>
              <a:buFontTx/>
              <a:buChar char="•"/>
            </a:pPr>
            <a:r>
              <a:rPr lang="ru-RU" b="1"/>
              <a:t>Верховный суд, Конституционный  суд</a:t>
            </a:r>
          </a:p>
          <a:p>
            <a:pPr>
              <a:buFontTx/>
              <a:buChar char="•"/>
            </a:pPr>
            <a:r>
              <a:rPr lang="ru-RU" b="1"/>
              <a:t>Государственный арбитраж</a:t>
            </a:r>
          </a:p>
          <a:p>
            <a:pPr>
              <a:buFontTx/>
              <a:buChar char="•"/>
            </a:pPr>
            <a:r>
              <a:rPr lang="ru-RU" b="1"/>
              <a:t>Федеральные судьи, мировые судьи</a:t>
            </a:r>
          </a:p>
          <a:p>
            <a:pPr>
              <a:buFontTx/>
              <a:buChar char="•"/>
            </a:pPr>
            <a:r>
              <a:rPr lang="ru-RU" b="1"/>
              <a:t>Суд присяжных заседателей</a:t>
            </a:r>
          </a:p>
          <a:p>
            <a:r>
              <a:rPr lang="ru-RU" b="1" i="1">
                <a:solidFill>
                  <a:srgbClr val="FF0000"/>
                </a:solidFill>
              </a:rPr>
              <a:t>Силовые структуры:</a:t>
            </a:r>
          </a:p>
          <a:p>
            <a:pPr>
              <a:buFontTx/>
              <a:buChar char="•"/>
            </a:pPr>
            <a:r>
              <a:rPr lang="ru-RU" b="1"/>
              <a:t>Вооружённые силы РФ, милиция, ФСБ</a:t>
            </a:r>
          </a:p>
          <a:p>
            <a:r>
              <a:rPr lang="ru-RU" b="1" i="1">
                <a:solidFill>
                  <a:srgbClr val="FF0000"/>
                </a:solidFill>
              </a:rPr>
              <a:t>Гражданское общество:</a:t>
            </a:r>
          </a:p>
          <a:p>
            <a:pPr>
              <a:buFontTx/>
              <a:buChar char="•"/>
            </a:pPr>
            <a:r>
              <a:rPr lang="ru-RU" b="1"/>
              <a:t>Политические партии, общественные организации, движения, фонды</a:t>
            </a:r>
          </a:p>
          <a:p>
            <a:r>
              <a:rPr lang="ru-RU" b="1" i="1">
                <a:solidFill>
                  <a:srgbClr val="FF0000"/>
                </a:solidFill>
              </a:rPr>
              <a:t>Сфера государственного управления:</a:t>
            </a:r>
          </a:p>
          <a:p>
            <a:pPr>
              <a:buFontTx/>
              <a:buChar char="•"/>
            </a:pPr>
            <a:r>
              <a:rPr lang="ru-RU" b="1"/>
              <a:t>Государственные предприятия в сфере промышленности, транспорта, народного образования и культуры, другие государственные учреждения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2863" y="12700"/>
            <a:ext cx="8632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Внешняя политика</a:t>
            </a:r>
          </a:p>
        </p:txBody>
      </p:sp>
      <p:graphicFrame>
        <p:nvGraphicFramePr>
          <p:cNvPr id="47179" name="Group 75"/>
          <p:cNvGraphicFramePr>
            <a:graphicFrameLocks noGrp="1"/>
          </p:cNvGraphicFramePr>
          <p:nvPr/>
        </p:nvGraphicFramePr>
        <p:xfrm>
          <a:off x="0" y="476250"/>
          <a:ext cx="9144000" cy="6450584"/>
        </p:xfrm>
        <a:graphic>
          <a:graphicData uri="http://schemas.openxmlformats.org/drawingml/2006/table">
            <a:tbl>
              <a:tblPr/>
              <a:tblGrid>
                <a:gridCol w="2195513"/>
                <a:gridCol w="694848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Основные направления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Главные задачи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Отношения с развитыми западными странами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Преодоление наследия « холодной войны»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основных международных инициатив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Некритическое использование западного опыта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Усиление  экономической  зависимости от западных стран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Отношения с бывшими республиками СССР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СНГ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Определение ответственности  России за долги СССР и ядерное оружие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Вывод войск из Прибалтики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Отношения с бывшими социалистически-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ми странами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Свертывание политических, экономических и других отношений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Поиск новых совместных интересов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Отношения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 развивающимися странами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Отказ от глобального противоборства с США за влияние в странах  «третьего мира»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Потеря рынков сбыта промышленной продукции и оружия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58750" y="84138"/>
            <a:ext cx="882286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ФАКТЫ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ru-RU" b="1" dirty="0"/>
              <a:t>Администрация Ельцина завершила вывод войск не только из Германии,</a:t>
            </a:r>
          </a:p>
          <a:p>
            <a:r>
              <a:rPr lang="ru-RU" b="1" dirty="0"/>
              <a:t>но также из Прибалтики, из других территорий. Россия в ущерб интересам</a:t>
            </a:r>
          </a:p>
          <a:p>
            <a:r>
              <a:rPr lang="ru-RU" b="1" dirty="0"/>
              <a:t>собственной безопасности утратила значительную часть военной инфра-</a:t>
            </a:r>
          </a:p>
          <a:p>
            <a:r>
              <a:rPr lang="ru-RU" b="1" dirty="0"/>
              <a:t>структуры, которая в советское время располагалась на территориях</a:t>
            </a:r>
          </a:p>
          <a:p>
            <a:r>
              <a:rPr lang="ru-RU" b="1" dirty="0"/>
              <a:t>различных советских республик (военные базы, аэродромы, </a:t>
            </a:r>
            <a:r>
              <a:rPr lang="ru-RU" b="1" dirty="0" err="1"/>
              <a:t>радиолока</a:t>
            </a:r>
            <a:r>
              <a:rPr lang="ru-RU" b="1" dirty="0"/>
              <a:t>-</a:t>
            </a:r>
          </a:p>
          <a:p>
            <a:r>
              <a:rPr lang="ru-RU" b="1" dirty="0" err="1"/>
              <a:t>ционные</a:t>
            </a:r>
            <a:r>
              <a:rPr lang="ru-RU" b="1" dirty="0"/>
              <a:t> станции, склады боеприпасов, оборонные предприятия и т. д.)</a:t>
            </a:r>
          </a:p>
        </p:txBody>
      </p:sp>
      <p:pic>
        <p:nvPicPr>
          <p:cNvPr id="10243" name="Picture 5" descr="перестройка эконом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4583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301208"/>
            <a:ext cx="8399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Владимир Жириновский за оградой российского консульства забрасывает</a:t>
            </a:r>
          </a:p>
          <a:p>
            <a:r>
              <a:rPr lang="ru-RU" dirty="0" smtClean="0"/>
              <a:t> землей и камнями еврейских студентов, обвинивших его в антисемитизме. </a:t>
            </a:r>
          </a:p>
          <a:p>
            <a:r>
              <a:rPr lang="ru-RU" dirty="0" smtClean="0"/>
              <a:t>Страсбург, 11 апреля 1994 г.</a:t>
            </a:r>
            <a:endParaRPr lang="ru-RU" dirty="0"/>
          </a:p>
        </p:txBody>
      </p:sp>
      <p:pic>
        <p:nvPicPr>
          <p:cNvPr id="36866" name="Picture 2" descr="Россия – 90-е годы (2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620000" cy="521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002587" cy="69215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Социальное развитие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908050"/>
            <a:ext cx="4103688" cy="5761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Социальные процессы</a:t>
            </a:r>
          </a:p>
          <a:p>
            <a:pPr eaLnBrk="1" hangingPunct="1"/>
            <a:r>
              <a:rPr lang="ru-RU" sz="2000" smtClean="0"/>
              <a:t>Приватизация</a:t>
            </a:r>
          </a:p>
          <a:p>
            <a:pPr eaLnBrk="1" hangingPunct="1"/>
            <a:r>
              <a:rPr lang="ru-RU" sz="2000" smtClean="0"/>
              <a:t>Конверсия ВПК</a:t>
            </a:r>
          </a:p>
          <a:p>
            <a:pPr eaLnBrk="1" hangingPunct="1"/>
            <a:r>
              <a:rPr lang="ru-RU" sz="2000" smtClean="0"/>
              <a:t>Деколлективизация</a:t>
            </a:r>
          </a:p>
          <a:p>
            <a:pPr eaLnBrk="1" hangingPunct="1"/>
            <a:r>
              <a:rPr lang="ru-RU" sz="2000" smtClean="0"/>
              <a:t>Деиндустриализация</a:t>
            </a:r>
          </a:p>
          <a:p>
            <a:pPr eaLnBrk="1" hangingPunct="1"/>
            <a:r>
              <a:rPr lang="ru-RU" sz="2000" smtClean="0"/>
              <a:t>Миграция</a:t>
            </a:r>
          </a:p>
          <a:p>
            <a:pPr eaLnBrk="1" hangingPunct="1"/>
            <a:r>
              <a:rPr lang="ru-RU" sz="2000" smtClean="0"/>
              <a:t>Эмиграция</a:t>
            </a:r>
          </a:p>
          <a:p>
            <a:pPr eaLnBrk="1" hangingPunct="1"/>
            <a:r>
              <a:rPr lang="ru-RU" sz="2000" smtClean="0"/>
              <a:t> Демографический спад</a:t>
            </a:r>
          </a:p>
          <a:p>
            <a:pPr eaLnBrk="1" hangingPunct="1"/>
            <a:endParaRPr lang="ru-RU" sz="200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72000" y="908050"/>
            <a:ext cx="3960813" cy="5041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</a:rPr>
              <a:t>Новая социальная структура</a:t>
            </a:r>
          </a:p>
          <a:p>
            <a:pPr eaLnBrk="1" hangingPunct="1"/>
            <a:r>
              <a:rPr lang="ru-RU" sz="2000" smtClean="0"/>
              <a:t>Новая элита</a:t>
            </a:r>
          </a:p>
          <a:p>
            <a:pPr eaLnBrk="1" hangingPunct="1"/>
            <a:r>
              <a:rPr lang="ru-RU" sz="2000" smtClean="0"/>
              <a:t>Средний класс в западном понимании</a:t>
            </a:r>
          </a:p>
          <a:p>
            <a:pPr eaLnBrk="1" hangingPunct="1"/>
            <a:r>
              <a:rPr lang="ru-RU" sz="2000" smtClean="0"/>
              <a:t>Низшие, бедные, малообеспеченные слои</a:t>
            </a:r>
          </a:p>
          <a:p>
            <a:pPr eaLnBrk="1" hangingPunct="1"/>
            <a:r>
              <a:rPr lang="ru-RU" sz="2000" smtClean="0"/>
              <a:t>Маргинальные слои</a:t>
            </a:r>
          </a:p>
        </p:txBody>
      </p:sp>
      <p:pic>
        <p:nvPicPr>
          <p:cNvPr id="11269" name="Picture 7" descr="j0240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250825" y="4797425"/>
            <a:ext cx="27352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j0186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75" y="4149725"/>
            <a:ext cx="15303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j029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5929313" y="4214813"/>
            <a:ext cx="28797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5292080" cy="666936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Давайте вспомним о недавнем прошлом. Всегда казалось, что вот они девяностые, что из них предстоит выбираться еще долгое время. Но все-таки эти ужасные годы прошли. И хотя и кажется, что они недавно только были, это не так, ведь мы с вами сейчас уже в двухтысячных, в двадцать первом веке. Но не стоит забывать прошлого, ведь в нем будущее. Давайте вспомним, как же жилось России в начале и середине девяностых годов.</a:t>
            </a:r>
            <a:endParaRPr lang="ru-RU" dirty="0"/>
          </a:p>
        </p:txBody>
      </p:sp>
      <p:pic>
        <p:nvPicPr>
          <p:cNvPr id="4" name="Рисунок 3" descr="1254773255_hiop.ru_Russia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5188"/>
            <a:ext cx="3816424" cy="4868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76238" y="136525"/>
            <a:ext cx="822801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ФАКТЫ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ru-RU" b="1" dirty="0"/>
              <a:t>За 1990-е годы население России, по официальным данным, сократилось со 150  до 146 </a:t>
            </a:r>
            <a:r>
              <a:rPr lang="ru-RU" b="1" dirty="0" err="1"/>
              <a:t>млн</a:t>
            </a:r>
            <a:r>
              <a:rPr lang="ru-RU" b="1" dirty="0"/>
              <a:t> чел. Смертность  стала  превосходить рождаемость. Приток беженцев из бывших союзных республик не восполнял естественную убыль населения. Демографы заговорили о </a:t>
            </a:r>
            <a:r>
              <a:rPr lang="ru-RU" b="1" dirty="0" err="1"/>
              <a:t>депопуляции</a:t>
            </a:r>
            <a:r>
              <a:rPr lang="ru-RU" b="1" dirty="0"/>
              <a:t>, вырождении россиян, прежде всего русского народа. Огромный размах приобрели алкоголизм, наркомания, заболеваемость </a:t>
            </a:r>
            <a:r>
              <a:rPr lang="ru-RU" b="1" dirty="0" err="1"/>
              <a:t>СПИДом</a:t>
            </a:r>
            <a:r>
              <a:rPr lang="ru-RU" b="1" dirty="0"/>
              <a:t>, туберкулёзом и другими опасными болезнями</a:t>
            </a:r>
          </a:p>
          <a:p>
            <a:endParaRPr lang="ru-RU" b="1" dirty="0"/>
          </a:p>
        </p:txBody>
      </p:sp>
      <p:pic>
        <p:nvPicPr>
          <p:cNvPr id="12291" name="Picture 7" descr="распад СССР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" y="2867650"/>
            <a:ext cx="4143946" cy="256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35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Культурная и духовная жизнь</a:t>
            </a:r>
          </a:p>
          <a:p>
            <a:r>
              <a:rPr lang="ru-RU" sz="2400">
                <a:solidFill>
                  <a:srgbClr val="FF0000"/>
                </a:solidFill>
              </a:rPr>
              <a:t>Образование:</a:t>
            </a:r>
          </a:p>
          <a:p>
            <a:pPr>
              <a:buFontTx/>
              <a:buChar char="•"/>
            </a:pPr>
            <a:r>
              <a:rPr lang="ru-RU" sz="1600" i="1"/>
              <a:t>Обязательное среднее образование ограничено 9 классами</a:t>
            </a:r>
          </a:p>
          <a:p>
            <a:pPr>
              <a:buFontTx/>
              <a:buChar char="•"/>
            </a:pPr>
            <a:r>
              <a:rPr lang="ru-RU" sz="1600" i="1"/>
              <a:t>Появились лицеи, гимназии</a:t>
            </a:r>
          </a:p>
          <a:p>
            <a:pPr>
              <a:buFontTx/>
              <a:buChar char="•"/>
            </a:pPr>
            <a:r>
              <a:rPr lang="ru-RU" sz="1600" i="1"/>
              <a:t>Наряду с бесплатным существует и платное высшее образование</a:t>
            </a:r>
          </a:p>
          <a:p>
            <a:r>
              <a:rPr lang="ru-RU" sz="2400">
                <a:solidFill>
                  <a:srgbClr val="FF0000"/>
                </a:solidFill>
              </a:rPr>
              <a:t>Наука:</a:t>
            </a:r>
          </a:p>
          <a:p>
            <a:pPr>
              <a:buFontTx/>
              <a:buChar char="•"/>
            </a:pPr>
            <a:r>
              <a:rPr lang="ru-RU" sz="1600" i="1"/>
              <a:t>Сокращение государственного финансирования</a:t>
            </a:r>
          </a:p>
          <a:p>
            <a:pPr>
              <a:buFontTx/>
              <a:buChar char="•"/>
            </a:pPr>
            <a:r>
              <a:rPr lang="ru-RU" sz="1600" i="1"/>
              <a:t>Массовая эмиграция учёных за границу</a:t>
            </a:r>
          </a:p>
          <a:p>
            <a:pPr>
              <a:buFontTx/>
              <a:buChar char="•"/>
            </a:pPr>
            <a:r>
              <a:rPr lang="ru-RU" sz="1600" i="1"/>
              <a:t>Уход части учёных в другие сферы деятельности</a:t>
            </a:r>
          </a:p>
          <a:p>
            <a:r>
              <a:rPr lang="ru-RU" sz="2400">
                <a:solidFill>
                  <a:srgbClr val="FF0000"/>
                </a:solidFill>
              </a:rPr>
              <a:t>Литература:</a:t>
            </a:r>
          </a:p>
          <a:p>
            <a:pPr>
              <a:buFontTx/>
              <a:buChar char="•"/>
            </a:pPr>
            <a:r>
              <a:rPr lang="ru-RU" sz="1600" i="1"/>
              <a:t>Появление модернистских течений</a:t>
            </a:r>
          </a:p>
          <a:p>
            <a:pPr>
              <a:buFontTx/>
              <a:buChar char="•"/>
            </a:pPr>
            <a:r>
              <a:rPr lang="ru-RU" sz="1600" i="1"/>
              <a:t>Смена проблематики в печати и литературе</a:t>
            </a:r>
          </a:p>
          <a:p>
            <a:r>
              <a:rPr lang="ru-RU" sz="2400">
                <a:solidFill>
                  <a:srgbClr val="FF0000"/>
                </a:solidFill>
              </a:rPr>
              <a:t>Архитектура:</a:t>
            </a:r>
          </a:p>
          <a:p>
            <a:pPr>
              <a:buFontTx/>
              <a:buChar char="•"/>
            </a:pPr>
            <a:r>
              <a:rPr lang="ru-RU" sz="1600" i="1"/>
              <a:t>Восстановление, реконструкция и строительство храмов</a:t>
            </a:r>
          </a:p>
          <a:p>
            <a:pPr>
              <a:buFontTx/>
              <a:buChar char="•"/>
            </a:pPr>
            <a:r>
              <a:rPr lang="ru-RU" sz="1600" i="1"/>
              <a:t>Возведение современных офисных зданий крупных компаний</a:t>
            </a:r>
          </a:p>
          <a:p>
            <a:r>
              <a:rPr lang="ru-RU" sz="2400">
                <a:solidFill>
                  <a:srgbClr val="FF0000"/>
                </a:solidFill>
              </a:rPr>
              <a:t>Изобразительное искусство:</a:t>
            </a:r>
          </a:p>
          <a:p>
            <a:pPr>
              <a:buFontTx/>
              <a:buChar char="•"/>
            </a:pPr>
            <a:r>
              <a:rPr lang="ru-RU" sz="1600" i="1"/>
              <a:t>Распространение модернизма</a:t>
            </a:r>
          </a:p>
          <a:p>
            <a:pPr>
              <a:buFontTx/>
              <a:buChar char="•"/>
            </a:pPr>
            <a:r>
              <a:rPr lang="ru-RU" sz="1600" i="1"/>
              <a:t>Установка новых памятников</a:t>
            </a:r>
          </a:p>
          <a:p>
            <a:r>
              <a:rPr lang="ru-RU" sz="2400">
                <a:solidFill>
                  <a:srgbClr val="FF0000"/>
                </a:solidFill>
              </a:rPr>
              <a:t>Повседневная жизнь:</a:t>
            </a:r>
          </a:p>
          <a:p>
            <a:pPr>
              <a:buFontTx/>
              <a:buChar char="•"/>
            </a:pPr>
            <a:r>
              <a:rPr lang="ru-RU" sz="1600" i="1"/>
              <a:t>Массовое внедрение в повседневный обиход сложной бытовой техники,</a:t>
            </a:r>
          </a:p>
          <a:p>
            <a:r>
              <a:rPr lang="ru-RU" sz="1600" i="1"/>
              <a:t>компьютеров, мобильных телефонов</a:t>
            </a:r>
          </a:p>
          <a:p>
            <a:pPr>
              <a:buFontTx/>
              <a:buChar char="•"/>
            </a:pPr>
            <a:r>
              <a:rPr lang="ru-RU" sz="1600" i="1"/>
              <a:t>Ослабление традиционной морали</a:t>
            </a:r>
          </a:p>
          <a:p>
            <a:pPr>
              <a:buFontTx/>
              <a:buChar char="•"/>
            </a:pPr>
            <a:r>
              <a:rPr lang="ru-RU" sz="1600" i="1"/>
              <a:t>Распространение гражданского брака</a:t>
            </a:r>
          </a:p>
          <a:p>
            <a:pPr>
              <a:buFontTx/>
              <a:buChar char="•"/>
            </a:pPr>
            <a:r>
              <a:rPr lang="ru-RU" sz="1600" i="1"/>
              <a:t>Криминализация общества</a:t>
            </a:r>
          </a:p>
          <a:p>
            <a:pPr>
              <a:buFontTx/>
              <a:buChar char="•"/>
            </a:pPr>
            <a:endParaRPr lang="ru-RU" sz="1600" i="1"/>
          </a:p>
          <a:p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Россия – 90-е годы (2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620000" cy="50292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37321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Российские солдаты на позиции недалеко от границы с Чечней.</a:t>
            </a:r>
          </a:p>
          <a:p>
            <a:r>
              <a:rPr lang="ru-RU" dirty="0" smtClean="0"/>
              <a:t> Декабрь 1994 г.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Первая чеченская война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Evstafiev-chechnya-palace-gun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3714752"/>
            <a:ext cx="4071966" cy="2928958"/>
          </a:xfrm>
        </p:spPr>
      </p:pic>
      <p:sp>
        <p:nvSpPr>
          <p:cNvPr id="5" name="Прямоугольник 4"/>
          <p:cNvSpPr/>
          <p:nvPr/>
        </p:nvSpPr>
        <p:spPr>
          <a:xfrm>
            <a:off x="857224" y="857233"/>
            <a:ext cx="6357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Первая чеченская война</a:t>
            </a:r>
            <a:r>
              <a:rPr lang="ru-RU" dirty="0" smtClean="0"/>
              <a:t> (</a:t>
            </a:r>
            <a:r>
              <a:rPr lang="ru-RU" i="1" dirty="0" smtClean="0">
                <a:solidFill>
                  <a:schemeClr val="bg1"/>
                </a:solidFill>
              </a:rPr>
              <a:t>Чеченский конфликт 1994—1996 годов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i="1" dirty="0" smtClean="0">
                <a:solidFill>
                  <a:schemeClr val="bg1"/>
                </a:solidFill>
              </a:rPr>
              <a:t>Первая чеченская кампания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i="1" dirty="0" smtClean="0">
                <a:solidFill>
                  <a:schemeClr val="bg1"/>
                </a:solidFill>
              </a:rPr>
              <a:t>Восстановление конституционного порядка в Чеченской Республике</a:t>
            </a:r>
            <a:r>
              <a:rPr lang="ru-RU" dirty="0" smtClean="0"/>
              <a:t>) — боевые действия между войсками России (ВС и МВД) и</a:t>
            </a:r>
            <a:r>
              <a:rPr lang="en-US" dirty="0" smtClean="0"/>
              <a:t> </a:t>
            </a:r>
            <a:r>
              <a:rPr lang="ru-RU" dirty="0" smtClean="0"/>
              <a:t>непризнанной Чеченской Республикой Ичкерия в Чечне и некоторых населённых пунктах соседних регионов российского</a:t>
            </a:r>
            <a:r>
              <a:rPr lang="en-US" dirty="0" smtClean="0"/>
              <a:t> </a:t>
            </a:r>
            <a:r>
              <a:rPr lang="ru-RU" dirty="0" smtClean="0"/>
              <a:t>Северного Кавказа с целью взятия под контроль территории Чечни, на которой в 1991 году была провозглашена</a:t>
            </a:r>
            <a:r>
              <a:rPr lang="en-US" dirty="0" smtClean="0"/>
              <a:t> </a:t>
            </a:r>
            <a:r>
              <a:rPr lang="ru-RU" dirty="0" smtClean="0"/>
              <a:t>Чеченская Республика Ичкерия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Россия – 90-е годы (2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519643" cy="4824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30120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Командир отряда чеченских боевиков Шамиль Басаев во время захвата больницы в Буденновске, 19 июня 1995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Россия – 90-е годы (2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620000" cy="53530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573325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центральном парке Грозного, февраль 1995 г.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Итогом войны стало подписание Хасавюртовских соглашений и вывод российских войск. Чечня вновь стала  независимым, но непризнанным ни одной страной мира (в том числе Россией) государством.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Итоги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войны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Evstafiev-chechnya-killed-in-tru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500438"/>
            <a:ext cx="400052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Россия – 90-е годы (2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20000" cy="50673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5949280"/>
            <a:ext cx="4131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Москва, Новый Арбат, январь 1995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714348" y="1857364"/>
            <a:ext cx="79930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 течение </a:t>
            </a:r>
            <a:r>
              <a:rPr lang="ru-RU" sz="2000" b="1" dirty="0" smtClean="0">
                <a:solidFill>
                  <a:schemeClr val="bg1"/>
                </a:solidFill>
              </a:rPr>
              <a:t>1991-1998гг</a:t>
            </a:r>
            <a:r>
              <a:rPr lang="ru-RU" sz="2000" b="1" dirty="0">
                <a:solidFill>
                  <a:schemeClr val="bg1"/>
                </a:solidFill>
              </a:rPr>
              <a:t>. в стране под лозунгом  реформ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происходило перераспределение собственности.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Б. Ельцин в ноябре 1991года сам возглавил правительство,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составленное из молодых политиков ( Гайдар, Шохин,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Чубайс, Нечаев и др.),сторонников радикальных  </a:t>
            </a:r>
            <a:r>
              <a:rPr lang="ru-RU" sz="2000" b="1" dirty="0" err="1">
                <a:solidFill>
                  <a:schemeClr val="bg1"/>
                </a:solidFill>
              </a:rPr>
              <a:t>экономи</a:t>
            </a:r>
            <a:r>
              <a:rPr lang="ru-RU" sz="2000" b="1" dirty="0">
                <a:solidFill>
                  <a:schemeClr val="bg1"/>
                </a:solidFill>
              </a:rPr>
              <a:t>-</a:t>
            </a:r>
          </a:p>
          <a:p>
            <a:r>
              <a:rPr lang="ru-RU" sz="2000" b="1" dirty="0" err="1">
                <a:solidFill>
                  <a:schemeClr val="bg1"/>
                </a:solidFill>
              </a:rPr>
              <a:t>ческих</a:t>
            </a:r>
            <a:r>
              <a:rPr lang="ru-RU" sz="2000" b="1" dirty="0">
                <a:solidFill>
                  <a:schemeClr val="bg1"/>
                </a:solidFill>
              </a:rPr>
              <a:t>  реформ, целью которых провозглашалось скорей-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шее утверждение рыночных отношений в стране.</a:t>
            </a:r>
          </a:p>
          <a:p>
            <a:r>
              <a:rPr lang="ru-RU" sz="2000" dirty="0"/>
              <a:t> </a:t>
            </a:r>
          </a:p>
        </p:txBody>
      </p:sp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571472" y="428604"/>
            <a:ext cx="7993062" cy="17160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7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714356"/>
            <a:ext cx="792480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90-е Годы, основные итоги</a:t>
            </a:r>
            <a:r>
              <a:rPr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000240"/>
            <a:ext cx="7924800" cy="98473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1 июля 1991 года произошел роспуск Варшавского Договора. Социалистический лагерь распался. В ряде стран - его бывших членов - произошли демократические революции, которые не только не осуждались, но поддерживались СССР. Советский Союз отказался также и от расширения своего влияния в странах третьего мира.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924800" cy="13716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Окончание Холодной войны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929066"/>
            <a:ext cx="4038600" cy="248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00628" y="428604"/>
            <a:ext cx="3714776" cy="1138238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200" dirty="0" smtClean="0">
                <a:solidFill>
                  <a:srgbClr val="FFCC00"/>
                </a:solidFill>
                <a:latin typeface="Monotype Corsiva" pitchFamily="66" charset="0"/>
              </a:rPr>
              <a:t>Распад </a:t>
            </a:r>
            <a:r>
              <a:rPr lang="ru-RU" sz="3200" dirty="0">
                <a:solidFill>
                  <a:srgbClr val="FFCC00"/>
                </a:solidFill>
                <a:latin typeface="Monotype Corsiva" pitchFamily="66" charset="0"/>
              </a:rPr>
              <a:t>СССР.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628" y="1714488"/>
            <a:ext cx="3757610" cy="161448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cs typeface="Simplified Arabic" pitchFamily="18" charset="-78"/>
              </a:rPr>
              <a:t>Беловежское</a:t>
            </a:r>
            <a:r>
              <a:rPr lang="ru-RU" sz="1800" dirty="0" smtClean="0">
                <a:cs typeface="Simplified Arabic" pitchFamily="18" charset="-78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cs typeface="Simplified Arabic" pitchFamily="18" charset="-78"/>
              </a:rPr>
              <a:t>соглашение</a:t>
            </a:r>
            <a:endParaRPr lang="ru-RU" sz="3200" dirty="0">
              <a:solidFill>
                <a:srgbClr val="FF0000"/>
              </a:solidFill>
              <a:cs typeface="Simplified Arabic" pitchFamily="18" charset="-7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786190"/>
            <a:ext cx="8572560" cy="158812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</a:rPr>
              <a:t>  1991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сентября был сформирован Государственный совет из лидеров союзных республик. 6 сентября он признал независимость прибалтийских республик.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М. Горбачев попытался возобновить работу над Союзным договором, но лидеры России ,Украины и Белоруссии за его спиной 8 декабря в Беловежской пуще подписали соглашение о денонсации Союзного договора 1922 г. 25 декабря 1991 г. М.Горбачев объявил о своей отставке.</a:t>
            </a:r>
          </a:p>
        </p:txBody>
      </p:sp>
      <p:pic>
        <p:nvPicPr>
          <p:cNvPr id="8" name="Picture 7" descr="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45" r="445"/>
          <a:stretch>
            <a:fillRect/>
          </a:stretch>
        </p:blipFill>
        <p:spPr bwMode="auto">
          <a:xfrm>
            <a:off x="571472" y="500042"/>
            <a:ext cx="4143373" cy="284608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8" descr="gorb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71611"/>
            <a:ext cx="3471025" cy="510770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23928" y="162880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990033"/>
                </a:solidFill>
              </a:rPr>
              <a:t>М.С. Горбачев</a:t>
            </a:r>
          </a:p>
          <a:p>
            <a:pPr algn="ctr"/>
            <a:r>
              <a:rPr lang="ru-RU" sz="2800" dirty="0" smtClean="0">
                <a:solidFill>
                  <a:srgbClr val="990033"/>
                </a:solidFill>
              </a:rPr>
              <a:t>после отставки.</a:t>
            </a:r>
          </a:p>
          <a:p>
            <a:pPr algn="ctr"/>
            <a:r>
              <a:rPr lang="ru-RU" sz="2800" dirty="0" smtClean="0">
                <a:solidFill>
                  <a:srgbClr val="990033"/>
                </a:solidFill>
              </a:rPr>
              <a:t>25 декабря 1991 г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Россия – 90-е годы (2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908517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661248"/>
            <a:ext cx="848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стране разрешена продажа газового оружия. Москва, Арбат, ноябрь 1992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ссия – 90-е годы (2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298247" cy="41174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450912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Столкновения участников демонстрации коммунистов с милицией и внутренними войсками. Москва, 1 мая 1993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36613"/>
          </a:xfrm>
        </p:spPr>
        <p:txBody>
          <a:bodyPr/>
          <a:lstStyle/>
          <a:p>
            <a:pPr eaLnBrk="1" hangingPunct="1"/>
            <a:r>
              <a:rPr lang="ru-RU" b="1" smtClean="0"/>
              <a:t>Экономические реформы</a:t>
            </a:r>
            <a:r>
              <a:rPr lang="ru-RU" smtClean="0"/>
              <a:t> </a:t>
            </a:r>
          </a:p>
        </p:txBody>
      </p:sp>
      <p:graphicFrame>
        <p:nvGraphicFramePr>
          <p:cNvPr id="3263" name="Group 191"/>
          <p:cNvGraphicFramePr>
            <a:graphicFrameLocks noGrp="1"/>
          </p:cNvGraphicFramePr>
          <p:nvPr/>
        </p:nvGraphicFramePr>
        <p:xfrm>
          <a:off x="179388" y="765175"/>
          <a:ext cx="8713787" cy="6092825"/>
        </p:xfrm>
        <a:graphic>
          <a:graphicData uri="http://schemas.openxmlformats.org/drawingml/2006/table">
            <a:tbl>
              <a:tblPr/>
              <a:tblGrid>
                <a:gridCol w="2178050"/>
                <a:gridCol w="3305175"/>
                <a:gridCol w="3230562"/>
              </a:tblGrid>
              <a:tr h="10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Отрасли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экономики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Направления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реформы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Результаты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Промышленность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Денационализация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Приватизация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класса собственников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Сокращение или ликвидация государственного  заказа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Конверсия ВПК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Включение в рыночные отношения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Большая часть предприятий оказалась в руках крупных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собственников ( олигархов)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Деидустриализация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страны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Развал в ВПК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Безработица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Малая часть предприятий переоснащена новой техникой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Падение жизненного уровня значительной части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89" name="Picture 197" descr="j0285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49500"/>
            <a:ext cx="20177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34" name="Group 46"/>
          <p:cNvGraphicFramePr>
            <a:graphicFrameLocks noGrp="1"/>
          </p:cNvGraphicFramePr>
          <p:nvPr/>
        </p:nvGraphicFramePr>
        <p:xfrm>
          <a:off x="250825" y="260350"/>
          <a:ext cx="8567738" cy="6337300"/>
        </p:xfrm>
        <a:graphic>
          <a:graphicData uri="http://schemas.openxmlformats.org/drawingml/2006/table">
            <a:tbl>
              <a:tblPr/>
              <a:tblGrid>
                <a:gridCol w="2089150"/>
                <a:gridCol w="3240088"/>
                <a:gridCol w="3238500"/>
              </a:tblGrid>
              <a:tr h="6337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Сельское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хозяйство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Сфера обслуживания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Деколлективизация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Отказ от государственных закупок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Включение производителей в рыночные отношения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Приватизация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Небольшой рост числа фермерских хозяйств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Сокращение производства с/х. продукции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Ухудшение демографической ситуации в деревне (падает рождаемость, растёт смертность)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Алкоголизация села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Переход сферы обслуживания в частные руки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Расширение ассортимента услуг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Рост цен на услуги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08" name="Picture 47" descr="j0233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19446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734</TotalTime>
  <Words>1218</Words>
  <Application>Microsoft Office PowerPoint</Application>
  <PresentationFormat>Экран (4:3)</PresentationFormat>
  <Paragraphs>231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Россия 90-е годы XX века</vt:lpstr>
      <vt:lpstr>Слайд 2</vt:lpstr>
      <vt:lpstr>Окончание Холодной войны </vt:lpstr>
      <vt:lpstr>Распад СССР.</vt:lpstr>
      <vt:lpstr>Слайд 5</vt:lpstr>
      <vt:lpstr>Слайд 6</vt:lpstr>
      <vt:lpstr>Слайд 7</vt:lpstr>
      <vt:lpstr>Экономические реформы </vt:lpstr>
      <vt:lpstr>Слайд 9</vt:lpstr>
      <vt:lpstr>Слайд 10</vt:lpstr>
      <vt:lpstr>Слайд 11</vt:lpstr>
      <vt:lpstr>Слайд 12</vt:lpstr>
      <vt:lpstr>«Расстрел Белого дома»</vt:lpstr>
      <vt:lpstr>Конституция 1993 года.</vt:lpstr>
      <vt:lpstr>Слайд 15</vt:lpstr>
      <vt:lpstr>Слайд 16</vt:lpstr>
      <vt:lpstr>Слайд 17</vt:lpstr>
      <vt:lpstr>Слайд 18</vt:lpstr>
      <vt:lpstr>Социальное развитие</vt:lpstr>
      <vt:lpstr>Слайд 20</vt:lpstr>
      <vt:lpstr>Слайд 21</vt:lpstr>
      <vt:lpstr>Слайд 22</vt:lpstr>
      <vt:lpstr>Первая чеченская война </vt:lpstr>
      <vt:lpstr>Слайд 24</vt:lpstr>
      <vt:lpstr>Слайд 25</vt:lpstr>
      <vt:lpstr>Итоги войны</vt:lpstr>
      <vt:lpstr>Слайд 27</vt:lpstr>
      <vt:lpstr>90-е Годы, основные итоги.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в 90-е годы</dc:title>
  <dc:creator>Резяпов Артур и Бакал Александр</dc:creator>
  <cp:lastModifiedBy>User</cp:lastModifiedBy>
  <cp:revision>1</cp:revision>
  <dcterms:created xsi:type="dcterms:W3CDTF">2009-04-15T15:28:15Z</dcterms:created>
  <dcterms:modified xsi:type="dcterms:W3CDTF">2012-01-21T04:21:35Z</dcterms:modified>
</cp:coreProperties>
</file>