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81" r:id="rId5"/>
    <p:sldId id="261" r:id="rId6"/>
    <p:sldId id="282" r:id="rId7"/>
    <p:sldId id="269" r:id="rId8"/>
    <p:sldId id="280" r:id="rId9"/>
    <p:sldId id="270" r:id="rId10"/>
    <p:sldId id="263" r:id="rId11"/>
    <p:sldId id="262" r:id="rId12"/>
    <p:sldId id="272" r:id="rId13"/>
    <p:sldId id="266" r:id="rId14"/>
    <p:sldId id="268" r:id="rId15"/>
    <p:sldId id="265" r:id="rId16"/>
    <p:sldId id="264" r:id="rId17"/>
    <p:sldId id="273" r:id="rId18"/>
    <p:sldId id="277" r:id="rId19"/>
    <p:sldId id="278" r:id="rId20"/>
    <p:sldId id="279"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4FA5C54F-E29C-41B9-BD0C-7215C73535C0}" type="datetimeFigureOut">
              <a:rPr lang="ru-RU"/>
              <a:pPr>
                <a:defRPr/>
              </a:pPr>
              <a:t>27.01.2012</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0798DECF-8F09-4004-9146-F1BFF95915D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99DB10-BB6B-41F4-8A32-94EB18F71EC4}" type="datetimeFigureOut">
              <a:rPr lang="ru-RU"/>
              <a:pPr>
                <a:defRPr/>
              </a:pPr>
              <a:t>27.01.2012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74DD59B-6457-43E5-A6C8-B511A9F69E5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C8A5EE1-1E51-440B-AC68-CF8BE3EC6937}" type="datetimeFigureOut">
              <a:rPr lang="ru-RU"/>
              <a:pPr>
                <a:defRPr/>
              </a:pPr>
              <a:t>27.01.2012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12F0671-F896-4400-BBD6-A5A3425E4C4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351F224-185B-4309-89BD-5475B28EEB1B}" type="datetimeFigureOut">
              <a:rPr lang="ru-RU"/>
              <a:pPr>
                <a:defRPr/>
              </a:pPr>
              <a:t>27.01.2012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DD71965-0B42-46CA-87F0-234B921138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9D418476-D0F2-4422-8A59-1DB8DEFF1BEF}" type="datetimeFigureOut">
              <a:rPr lang="ru-RU"/>
              <a:pPr>
                <a:defRPr/>
              </a:pPr>
              <a:t>27.01.2012</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70605083-2CC8-4480-AB20-1E18710F8D1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615BB5C-1F16-4D47-B680-B2264C65B587}" type="datetimeFigureOut">
              <a:rPr lang="ru-RU"/>
              <a:pPr>
                <a:defRPr/>
              </a:pPr>
              <a:t>27.01.2012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822BF21-3559-4D69-A30F-BB0E4D9DEDC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6EE5079A-9CBF-4E11-8E9C-FA3A7B3BC0AA}" type="datetimeFigureOut">
              <a:rPr lang="ru-RU"/>
              <a:pPr>
                <a:defRPr/>
              </a:pPr>
              <a:t>27.01.2012</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80861EDB-E108-4437-A463-A154B389DB9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6E154A4-60F0-4F35-9FB4-43B70D0F7666}" type="datetimeFigureOut">
              <a:rPr lang="ru-RU"/>
              <a:pPr>
                <a:defRPr/>
              </a:pPr>
              <a:t>27.01.2012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6FF853D-B73E-4231-8EC5-B3E9C9CD82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95F409E-778A-4A5A-A160-E2D8D4C6E774}" type="datetimeFigureOut">
              <a:rPr lang="ru-RU"/>
              <a:pPr>
                <a:defRPr/>
              </a:pPr>
              <a:t>27.01.2012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62B6E26-8E10-45C5-91E5-51829F3300F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329751ED-E424-4FF4-A47E-43F08913031F}" type="datetimeFigureOut">
              <a:rPr lang="ru-RU"/>
              <a:pPr>
                <a:defRPr/>
              </a:pPr>
              <a:t>27.01.2012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622B0A3F-7905-48C1-8ED2-AE096107CAD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A102B982-F14D-46F3-865E-CDD32CADE9D1}" type="datetimeFigureOut">
              <a:rPr lang="ru-RU"/>
              <a:pPr>
                <a:defRPr/>
              </a:pPr>
              <a:t>27.01.2012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9CF864F-CAB1-47CA-9221-7E92197164C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8017F69E-CC75-40E2-AFDD-590BB5F64870}" type="datetimeFigureOut">
              <a:rPr lang="ru-RU"/>
              <a:pPr>
                <a:defRPr/>
              </a:pPr>
              <a:t>27.01.2012</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927DFC3F-D414-4D1E-8913-76118DDCDA62}"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3186" y="861665"/>
            <a:ext cx="7500714" cy="2281583"/>
          </a:xfrm>
        </p:spPr>
        <p:txBody>
          <a:bodyPr>
            <a:normAutofit/>
          </a:bodyPr>
          <a:lstStyle/>
          <a:p>
            <a:pPr fontAlgn="auto">
              <a:spcAft>
                <a:spcPts val="0"/>
              </a:spcAft>
              <a:defRPr/>
            </a:pPr>
            <a:r>
              <a:rPr lang="ru-RU" sz="3200" dirty="0" smtClean="0">
                <a:latin typeface="Times New Roman" pitchFamily="18" charset="0"/>
                <a:cs typeface="Times New Roman" pitchFamily="18" charset="0"/>
              </a:rPr>
              <a:t>Исследовательская  работа</a:t>
            </a:r>
            <a:br>
              <a:rPr lang="ru-RU" sz="32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 теме </a:t>
            </a:r>
            <a:r>
              <a:rPr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История  </a:t>
            </a:r>
            <a:r>
              <a:rPr lang="ru-RU" sz="2400" dirty="0" err="1" smtClean="0">
                <a:latin typeface="Times New Roman" pitchFamily="18" charset="0"/>
                <a:cs typeface="Times New Roman" pitchFamily="18" charset="0"/>
              </a:rPr>
              <a:t>э</a:t>
            </a:r>
            <a:r>
              <a:rPr lang="ru-RU" sz="2000" dirty="0" err="1" smtClean="0">
                <a:latin typeface="Times New Roman" pitchFamily="18" charset="0"/>
                <a:cs typeface="Times New Roman" pitchFamily="18" charset="0"/>
              </a:rPr>
              <a:t>рно</a:t>
            </a:r>
            <a:r>
              <a:rPr lang="ru-RU" sz="20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a:t>
            </a:r>
            <a:r>
              <a:rPr lang="ru-RU" sz="2000" dirty="0" err="1" smtClean="0">
                <a:latin typeface="Times New Roman" pitchFamily="18" charset="0"/>
                <a:cs typeface="Times New Roman" pitchFamily="18" charset="0"/>
              </a:rPr>
              <a:t>убика</a:t>
            </a:r>
            <a:r>
              <a:rPr lang="ru-RU" sz="2000" dirty="0" smtClean="0">
                <a:latin typeface="Times New Roman" pitchFamily="18" charset="0"/>
                <a:cs typeface="Times New Roman" pitchFamily="18" charset="0"/>
              </a:rPr>
              <a:t>  и создание «бессмертного» изобретения  Кубика  </a:t>
            </a:r>
            <a:r>
              <a:rPr lang="ru-RU" sz="2800" dirty="0" err="1" smtClean="0">
                <a:latin typeface="Times New Roman" pitchFamily="18" charset="0"/>
                <a:cs typeface="Times New Roman" pitchFamily="18" charset="0"/>
              </a:rPr>
              <a:t>р</a:t>
            </a:r>
            <a:r>
              <a:rPr lang="ru-RU" sz="2000" dirty="0" err="1" smtClean="0">
                <a:latin typeface="Times New Roman" pitchFamily="18" charset="0"/>
                <a:cs typeface="Times New Roman" pitchFamily="18" charset="0"/>
              </a:rPr>
              <a:t>убика</a:t>
            </a:r>
            <a:r>
              <a:rPr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3314" name="Подзаголовок 2"/>
          <p:cNvSpPr>
            <a:spLocks noGrp="1"/>
          </p:cNvSpPr>
          <p:nvPr>
            <p:ph type="subTitle" idx="1"/>
          </p:nvPr>
        </p:nvSpPr>
        <p:spPr>
          <a:xfrm>
            <a:off x="539750" y="3789363"/>
            <a:ext cx="6480175" cy="1752600"/>
          </a:xfrm>
        </p:spPr>
        <p:txBody>
          <a:bodyPr/>
          <a:lstStyle/>
          <a:p>
            <a:r>
              <a:rPr lang="ru-RU" dirty="0" err="1" smtClean="0">
                <a:latin typeface="Times New Roman" pitchFamily="18" charset="0"/>
                <a:cs typeface="Times New Roman" pitchFamily="18" charset="0"/>
              </a:rPr>
              <a:t>Автор-Шарифулин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Ильдарович</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Руководитель-Насибуллина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Назифовна</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1556792"/>
            <a:ext cx="3312368" cy="1253808"/>
          </a:xfrm>
        </p:spPr>
        <p:txBody>
          <a:bodyPr>
            <a:normAutofit fontScale="90000"/>
          </a:bodyPr>
          <a:lstStyle/>
          <a:p>
            <a:pPr fontAlgn="auto">
              <a:spcAft>
                <a:spcPts val="0"/>
              </a:spcAft>
              <a:defRPr/>
            </a:pPr>
            <a:r>
              <a:rPr lang="ru-RU" sz="4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и</a:t>
            </a:r>
            <a:r>
              <a:rPr lang="ru-RU" sz="36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нтересные факты</a:t>
            </a:r>
            <a:endParaRPr lang="ru-RU" dirty="0"/>
          </a:p>
        </p:txBody>
      </p:sp>
      <p:pic>
        <p:nvPicPr>
          <p:cNvPr id="5" name="Рисунок 4"/>
          <p:cNvPicPr>
            <a:picLocks noGrp="1" noChangeAspect="1"/>
          </p:cNvPicPr>
          <p:nvPr>
            <p:ph type="pic" idx="1"/>
          </p:nvPr>
        </p:nvPicPr>
        <p:blipFill>
          <a:blip r:embed="rId2">
            <a:extLst/>
          </a:blip>
          <a:srcRect l="5228" r="5228"/>
          <a:stretch>
            <a:fillRect/>
          </a:stretch>
        </p:blipFill>
        <p:spPr/>
      </p:pic>
      <p:sp>
        <p:nvSpPr>
          <p:cNvPr id="21507" name="Объект 2"/>
          <p:cNvSpPr>
            <a:spLocks noGrp="1"/>
          </p:cNvSpPr>
          <p:nvPr>
            <p:ph type="body" sz="half" idx="2"/>
          </p:nvPr>
        </p:nvSpPr>
        <p:spPr>
          <a:xfrm>
            <a:off x="5556250" y="2998788"/>
            <a:ext cx="3054350" cy="2663825"/>
          </a:xfrm>
        </p:spPr>
        <p:txBody>
          <a:bodyPr/>
          <a:lstStyle/>
          <a:p>
            <a:r>
              <a:rPr lang="ru-RU" sz="4000" smtClean="0">
                <a:latin typeface="Times New Roman" pitchFamily="18" charset="0"/>
                <a:cs typeface="Times New Roman" pitchFamily="18" charset="0"/>
              </a:rPr>
              <a:t>Первый в мире кубик Рубика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44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и</a:t>
            </a:r>
            <a:r>
              <a:rPr lang="ru-RU" sz="36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нтересные факты</a:t>
            </a:r>
            <a:endParaRPr lang="ru-RU" sz="6600" dirty="0"/>
          </a:p>
        </p:txBody>
      </p:sp>
      <p:sp>
        <p:nvSpPr>
          <p:cNvPr id="3" name="Объект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ru-RU" dirty="0" smtClean="0">
                <a:latin typeface="Times New Roman" pitchFamily="18" charset="0"/>
                <a:cs typeface="Times New Roman" pitchFamily="18" charset="0"/>
              </a:rPr>
              <a:t>Кубик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 3х3х3 имеет </a:t>
            </a:r>
            <a:r>
              <a:rPr lang="ru-RU" sz="4000" b="1" dirty="0" smtClean="0">
                <a:solidFill>
                  <a:srgbClr val="C00000"/>
                </a:solidFill>
                <a:latin typeface="Times New Roman" pitchFamily="18" charset="0"/>
                <a:cs typeface="Times New Roman" pitchFamily="18" charset="0"/>
              </a:rPr>
              <a:t>43252003274489856000</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43    </a:t>
            </a:r>
            <a:r>
              <a:rPr lang="ru-RU" sz="4000" dirty="0" smtClean="0">
                <a:latin typeface="Times New Roman" pitchFamily="18" charset="0"/>
                <a:cs typeface="Times New Roman" pitchFamily="18" charset="0"/>
              </a:rPr>
              <a:t>квинтиллиона</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252  </a:t>
            </a:r>
            <a:r>
              <a:rPr lang="ru-RU" sz="4000" dirty="0" smtClean="0">
                <a:latin typeface="Times New Roman" pitchFamily="18" charset="0"/>
                <a:cs typeface="Times New Roman" pitchFamily="18" charset="0"/>
              </a:rPr>
              <a:t>квадриллиона</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3      </a:t>
            </a:r>
            <a:r>
              <a:rPr lang="ru-RU" sz="4000" dirty="0" smtClean="0">
                <a:latin typeface="Times New Roman" pitchFamily="18" charset="0"/>
                <a:cs typeface="Times New Roman" pitchFamily="18" charset="0"/>
              </a:rPr>
              <a:t>триллиона</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247  </a:t>
            </a:r>
            <a:r>
              <a:rPr lang="ru-RU" sz="4000" dirty="0" smtClean="0">
                <a:latin typeface="Times New Roman" pitchFamily="18" charset="0"/>
                <a:cs typeface="Times New Roman" pitchFamily="18" charset="0"/>
              </a:rPr>
              <a:t>биллиона(миллиардов)</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489  </a:t>
            </a:r>
            <a:r>
              <a:rPr lang="ru-RU" sz="4000" dirty="0" smtClean="0">
                <a:latin typeface="Times New Roman" pitchFamily="18" charset="0"/>
                <a:cs typeface="Times New Roman" pitchFamily="18" charset="0"/>
              </a:rPr>
              <a:t>миллиона</a:t>
            </a:r>
          </a:p>
          <a:p>
            <a:pPr marL="36576" indent="0" fontAlgn="auto">
              <a:spcAft>
                <a:spcPts val="0"/>
              </a:spcAft>
              <a:buFont typeface="Wingdings 2"/>
              <a:buNone/>
              <a:defRPr/>
            </a:pPr>
            <a:r>
              <a:rPr lang="ru-RU" sz="4000" b="1" dirty="0" smtClean="0">
                <a:latin typeface="Times New Roman" pitchFamily="18" charset="0"/>
                <a:cs typeface="Times New Roman" pitchFamily="18" charset="0"/>
              </a:rPr>
              <a:t>856  </a:t>
            </a:r>
            <a:r>
              <a:rPr lang="ru-RU" sz="4000" dirty="0" smtClean="0">
                <a:latin typeface="Times New Roman" pitchFamily="18" charset="0"/>
                <a:cs typeface="Times New Roman" pitchFamily="18" charset="0"/>
              </a:rPr>
              <a:t>тысяч   конфигураций</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3"/>
          <p:cNvSpPr>
            <a:spLocks noGrp="1"/>
          </p:cNvSpPr>
          <p:nvPr>
            <p:ph type="title"/>
          </p:nvPr>
        </p:nvSpPr>
        <p:spPr>
          <a:xfrm>
            <a:off x="5556250" y="1704975"/>
            <a:ext cx="3054350" cy="1254125"/>
          </a:xfrm>
        </p:spPr>
        <p:txBody>
          <a:bodyPr/>
          <a:lstStyle/>
          <a:p>
            <a:r>
              <a:rPr lang="ru-RU" sz="3800"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Мегаминкс</a:t>
            </a:r>
            <a:endParaRPr lang="ru-RU" dirty="0" smtClean="0">
              <a:latin typeface="Times New Roman" pitchFamily="18" charset="0"/>
              <a:cs typeface="Times New Roman" pitchFamily="18" charset="0"/>
            </a:endParaRPr>
          </a:p>
        </p:txBody>
      </p:sp>
      <p:pic>
        <p:nvPicPr>
          <p:cNvPr id="7" name="Рисунок 6"/>
          <p:cNvPicPr>
            <a:picLocks noGrp="1" noChangeAspect="1"/>
          </p:cNvPicPr>
          <p:nvPr>
            <p:ph type="pic" idx="1"/>
          </p:nvPr>
        </p:nvPicPr>
        <p:blipFill>
          <a:blip r:embed="rId2">
            <a:extLst/>
          </a:blip>
          <a:stretch>
            <a:fillRect/>
          </a:stretch>
        </p:blipFill>
        <p:spPr>
          <a:xfrm>
            <a:off x="395536" y="1231202"/>
            <a:ext cx="4752528" cy="3521280"/>
          </a:xfrm>
        </p:spPr>
      </p:pic>
      <p:sp>
        <p:nvSpPr>
          <p:cNvPr id="20483" name="Текст 4"/>
          <p:cNvSpPr>
            <a:spLocks noGrp="1"/>
          </p:cNvSpPr>
          <p:nvPr>
            <p:ph type="body" sz="half" idx="2"/>
          </p:nvPr>
        </p:nvSpPr>
        <p:spPr>
          <a:xfrm>
            <a:off x="5580063" y="2997200"/>
            <a:ext cx="3054350" cy="2663825"/>
          </a:xfrm>
        </p:spPr>
        <p:txBody>
          <a:bodyPr/>
          <a:lstStyle/>
          <a:p>
            <a:r>
              <a:rPr lang="ru-RU" sz="2000" dirty="0" smtClean="0">
                <a:latin typeface="Times New Roman" pitchFamily="18" charset="0"/>
                <a:cs typeface="Times New Roman" pitchFamily="18" charset="0"/>
              </a:rPr>
              <a:t>Количество вариантов перемены цветов для </a:t>
            </a:r>
            <a:r>
              <a:rPr lang="ru-RU" sz="2000" dirty="0" err="1" smtClean="0">
                <a:latin typeface="Times New Roman" pitchFamily="18" charset="0"/>
                <a:cs typeface="Times New Roman" pitchFamily="18" charset="0"/>
              </a:rPr>
              <a:t>двенадцатицветного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мегаминкса</a:t>
            </a:r>
            <a:r>
              <a:rPr lang="ru-RU" sz="2000" dirty="0" smtClean="0">
                <a:latin typeface="Times New Roman" pitchFamily="18" charset="0"/>
                <a:cs typeface="Times New Roman" pitchFamily="18" charset="0"/>
              </a:rPr>
              <a:t> составляет:</a:t>
            </a:r>
          </a:p>
          <a:p>
            <a:r>
              <a:rPr lang="ru-RU" sz="2400" b="1" dirty="0" smtClean="0">
                <a:solidFill>
                  <a:srgbClr val="FF0000"/>
                </a:solidFill>
                <a:latin typeface="Times New Roman" pitchFamily="18" charset="0"/>
                <a:cs typeface="Times New Roman" pitchFamily="18" charset="0"/>
              </a:rPr>
              <a:t>100 669 616 553 523 347 122 516 032 313 645 505 168 688 116 411 019 768 627 200 000 000 000</a:t>
            </a:r>
            <a:r>
              <a:rPr lang="ru-RU" sz="24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467600" cy="1143000"/>
          </a:xfrm>
        </p:spPr>
        <p:txBody>
          <a:bodyPr>
            <a:normAutofit/>
          </a:bodyPr>
          <a:lstStyle/>
          <a:p>
            <a:pPr fontAlgn="auto">
              <a:spcAft>
                <a:spcPts val="0"/>
              </a:spcAft>
              <a:defRPr/>
            </a:pPr>
            <a:r>
              <a:rPr lang="ru-RU" sz="40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и</a:t>
            </a:r>
            <a:r>
              <a:rPr lang="ru-RU" sz="32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нтересные факты</a:t>
            </a:r>
            <a:endParaRPr lang="ru-RU" dirty="0"/>
          </a:p>
        </p:txBody>
      </p:sp>
      <p:sp>
        <p:nvSpPr>
          <p:cNvPr id="26626" name="Объект 2"/>
          <p:cNvSpPr>
            <a:spLocks noGrp="1"/>
          </p:cNvSpPr>
          <p:nvPr>
            <p:ph idx="1"/>
          </p:nvPr>
        </p:nvSpPr>
        <p:spPr/>
        <p:txBody>
          <a:bodyPr/>
          <a:lstStyle/>
          <a:p>
            <a:r>
              <a:rPr lang="ru-RU" dirty="0" smtClean="0">
                <a:latin typeface="Times New Roman" pitchFamily="18" charset="0"/>
                <a:cs typeface="Times New Roman" pitchFamily="18" charset="0"/>
              </a:rPr>
              <a:t>Мировой рекорд по собиранию кубика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 двумя руками составляет </a:t>
            </a:r>
            <a:r>
              <a:rPr lang="ru-RU" dirty="0" smtClean="0">
                <a:solidFill>
                  <a:srgbClr val="FF0000"/>
                </a:solidFill>
                <a:latin typeface="Times New Roman" pitchFamily="18" charset="0"/>
                <a:cs typeface="Times New Roman" pitchFamily="18" charset="0"/>
              </a:rPr>
              <a:t>6,77секунд.</a:t>
            </a:r>
            <a:r>
              <a:rPr lang="ru-RU" dirty="0" smtClean="0"/>
              <a:t> </a:t>
            </a:r>
            <a:r>
              <a:rPr lang="ru-RU" sz="2000" dirty="0" smtClean="0">
                <a:latin typeface="Times New Roman" pitchFamily="18" charset="0"/>
                <a:cs typeface="Times New Roman" pitchFamily="18" charset="0"/>
              </a:rPr>
              <a:t>14-летний австралиец Феликс </a:t>
            </a:r>
            <a:r>
              <a:rPr lang="ru-RU" sz="2000" dirty="0" err="1" smtClean="0">
                <a:latin typeface="Times New Roman" pitchFamily="18" charset="0"/>
                <a:cs typeface="Times New Roman" pitchFamily="18" charset="0"/>
              </a:rPr>
              <a:t>Земдегс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Feliks</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Zemdegs</a:t>
            </a:r>
            <a:r>
              <a:rPr lang="ru-RU" sz="2000" dirty="0" smtClean="0">
                <a:latin typeface="Times New Roman" pitchFamily="18" charset="0"/>
                <a:cs typeface="Times New Roman" pitchFamily="18" charset="0"/>
              </a:rPr>
              <a:t>)  на австралийском кубке при университете в Мельбурне.</a:t>
            </a:r>
            <a:endParaRPr lang="ru-RU" sz="2000" dirty="0" smtClean="0">
              <a:solidFill>
                <a:srgbClr val="FF0000"/>
              </a:solidFill>
              <a:latin typeface="Times New Roman" pitchFamily="18" charset="0"/>
              <a:cs typeface="Times New Roman" pitchFamily="18" charset="0"/>
            </a:endParaRPr>
          </a:p>
          <a:p>
            <a:r>
              <a:rPr lang="ru-RU" sz="2800" dirty="0" smtClean="0">
                <a:latin typeface="Times New Roman" pitchFamily="18" charset="0"/>
                <a:cs typeface="Times New Roman" pitchFamily="18" charset="0"/>
              </a:rPr>
              <a:t>Мировой рекорд по собиранию кубика </a:t>
            </a:r>
            <a:r>
              <a:rPr lang="ru-RU" sz="2800" dirty="0" err="1" smtClean="0">
                <a:latin typeface="Times New Roman" pitchFamily="18" charset="0"/>
                <a:cs typeface="Times New Roman" pitchFamily="18" charset="0"/>
              </a:rPr>
              <a:t>Рубика</a:t>
            </a:r>
            <a:r>
              <a:rPr lang="ru-RU" sz="2800" dirty="0" smtClean="0">
                <a:latin typeface="Times New Roman" pitchFamily="18" charset="0"/>
                <a:cs typeface="Times New Roman" pitchFamily="18" charset="0"/>
              </a:rPr>
              <a:t> одной рукой составляет </a:t>
            </a:r>
            <a:r>
              <a:rPr lang="ru-RU" dirty="0" smtClean="0">
                <a:solidFill>
                  <a:srgbClr val="FF0000"/>
                </a:solidFill>
                <a:latin typeface="Times New Roman" pitchFamily="18" charset="0"/>
                <a:cs typeface="Times New Roman" pitchFamily="18" charset="0"/>
              </a:rPr>
              <a:t>17,90секунд.</a:t>
            </a:r>
          </a:p>
          <a:p>
            <a:r>
              <a:rPr lang="ru-RU" dirty="0" smtClean="0">
                <a:latin typeface="Times New Roman" pitchFamily="18" charset="0"/>
                <a:cs typeface="Times New Roman" pitchFamily="18" charset="0"/>
              </a:rPr>
              <a:t>Мировой рекорд по собиранию кубика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 ногами составляет </a:t>
            </a:r>
            <a:r>
              <a:rPr lang="ru-RU" dirty="0" smtClean="0">
                <a:solidFill>
                  <a:srgbClr val="FF0000"/>
                </a:solidFill>
                <a:latin typeface="Times New Roman" pitchFamily="18" charset="0"/>
                <a:cs typeface="Times New Roman" pitchFamily="18" charset="0"/>
              </a:rPr>
              <a:t>49,33 секунд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0" y="0"/>
            <a:ext cx="6629400" cy="1826363"/>
          </a:xfrm>
        </p:spPr>
        <p:txBody>
          <a:bodyPr>
            <a:normAutofit/>
          </a:bodyPr>
          <a:lstStyle/>
          <a:p>
            <a:pPr fontAlgn="auto">
              <a:spcAft>
                <a:spcPts val="0"/>
              </a:spcAft>
              <a:defRPr/>
            </a:pPr>
            <a:r>
              <a:rPr lang="ru-RU" dirty="0" smtClean="0">
                <a:latin typeface="Times New Roman" pitchFamily="18" charset="0"/>
                <a:cs typeface="Times New Roman" pitchFamily="18" charset="0"/>
              </a:rPr>
              <a:t>Способы сборки кубика </a:t>
            </a:r>
            <a:r>
              <a:rPr lang="ru-RU" dirty="0" err="1" smtClean="0">
                <a:latin typeface="Times New Roman" pitchFamily="18" charset="0"/>
                <a:cs typeface="Times New Roman" pitchFamily="18" charset="0"/>
              </a:rPr>
              <a:t>Рубика</a:t>
            </a:r>
            <a:endParaRPr lang="ru-RU" dirty="0">
              <a:latin typeface="Times New Roman" pitchFamily="18" charset="0"/>
              <a:cs typeface="Times New Roman" pitchFamily="18" charset="0"/>
            </a:endParaRPr>
          </a:p>
        </p:txBody>
      </p:sp>
      <p:sp>
        <p:nvSpPr>
          <p:cNvPr id="23554" name="Текст 9"/>
          <p:cNvSpPr>
            <a:spLocks noGrp="1"/>
          </p:cNvSpPr>
          <p:nvPr>
            <p:ph type="body" idx="1"/>
          </p:nvPr>
        </p:nvSpPr>
        <p:spPr>
          <a:xfrm>
            <a:off x="685800" y="1844675"/>
            <a:ext cx="6629400" cy="2447925"/>
          </a:xfrm>
        </p:spPr>
        <p:txBody>
          <a:bodyPr/>
          <a:lstStyle/>
          <a:p>
            <a:r>
              <a:rPr lang="ru-RU" smtClean="0">
                <a:latin typeface="Times New Roman" pitchFamily="18" charset="0"/>
                <a:cs typeface="Times New Roman" pitchFamily="18" charset="0"/>
              </a:rPr>
              <a:t>Мне известны два способа сборки кубика Рубика</a:t>
            </a:r>
            <a:r>
              <a:rPr lang="en-US" smtClean="0">
                <a:latin typeface="Times New Roman" pitchFamily="18" charset="0"/>
                <a:cs typeface="Times New Roman" pitchFamily="18" charset="0"/>
              </a:rPr>
              <a:t>:</a:t>
            </a:r>
            <a:endParaRPr lang="ru-RU" smtClean="0">
              <a:latin typeface="Times New Roman" pitchFamily="18" charset="0"/>
              <a:cs typeface="Times New Roman" pitchFamily="18" charset="0"/>
            </a:endParaRPr>
          </a:p>
          <a:p>
            <a:r>
              <a:rPr lang="ru-RU" smtClean="0">
                <a:latin typeface="Times New Roman" pitchFamily="18" charset="0"/>
                <a:cs typeface="Times New Roman" pitchFamily="18" charset="0"/>
              </a:rPr>
              <a:t>1)Способ для начинающих</a:t>
            </a:r>
          </a:p>
          <a:p>
            <a:r>
              <a:rPr lang="ru-RU" smtClean="0">
                <a:latin typeface="Times New Roman" pitchFamily="18" charset="0"/>
                <a:cs typeface="Times New Roman" pitchFamily="18" charset="0"/>
              </a:rPr>
              <a:t>  способ сборки послойный.не очень быстрый.</a:t>
            </a:r>
          </a:p>
          <a:p>
            <a:r>
              <a:rPr lang="ru-RU" smtClean="0">
                <a:latin typeface="Times New Roman" pitchFamily="18" charset="0"/>
                <a:cs typeface="Times New Roman" pitchFamily="18" charset="0"/>
              </a:rPr>
              <a:t>2)Способ Джейсики Фридрих</a:t>
            </a:r>
          </a:p>
          <a:p>
            <a:r>
              <a:rPr lang="ru-RU" smtClean="0">
                <a:latin typeface="Times New Roman" pitchFamily="18" charset="0"/>
                <a:cs typeface="Times New Roman" pitchFamily="18" charset="0"/>
              </a:rPr>
              <a:t>  способ сбарки послойный,но сразу собирается два слоя,а затем третийй.очень быстрый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020008" cy="954344"/>
          </a:xfrm>
        </p:spPr>
        <p:txBody>
          <a:bodyPr>
            <a:normAutofit/>
          </a:bodyPr>
          <a:lstStyle/>
          <a:p>
            <a:pPr fontAlgn="auto">
              <a:spcAft>
                <a:spcPts val="0"/>
              </a:spcAft>
              <a:defRPr/>
            </a:pPr>
            <a:r>
              <a:rPr lang="ru-RU" sz="5400" dirty="0" smtClean="0">
                <a:latin typeface="Times New Roman" pitchFamily="18" charset="0"/>
                <a:cs typeface="Times New Roman" pitchFamily="18" charset="0"/>
              </a:rPr>
              <a:t>Я</a:t>
            </a:r>
            <a:r>
              <a:rPr lang="ru-RU" dirty="0" smtClean="0">
                <a:latin typeface="Times New Roman" pitchFamily="18" charset="0"/>
                <a:cs typeface="Times New Roman" pitchFamily="18" charset="0"/>
              </a:rPr>
              <a:t>зык формул</a:t>
            </a:r>
            <a:endParaRPr lang="ru-RU"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1979613" y="1916113"/>
            <a:ext cx="3821112" cy="7300912"/>
          </a:xfrm>
          <a:prstGeom prst="rect">
            <a:avLst/>
          </a:prstGeom>
          <a:noFill/>
          <a:ln w="9525">
            <a:noFill/>
            <a:miter lim="800000"/>
            <a:headEnd/>
            <a:tailEnd/>
          </a:ln>
        </p:spPr>
      </p:pic>
      <p:sp>
        <p:nvSpPr>
          <p:cNvPr id="8" name="Стрелка вниз 7"/>
          <p:cNvSpPr/>
          <p:nvPr/>
        </p:nvSpPr>
        <p:spPr>
          <a:xfrm>
            <a:off x="2195513" y="1390650"/>
            <a:ext cx="2520950" cy="1101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latin typeface="Times New Roman" pitchFamily="18" charset="0"/>
                <a:cs typeface="Times New Roman" pitchFamily="18" charset="0"/>
              </a:rPr>
              <a:t>В</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Васк</a:t>
            </a:r>
            <a:r>
              <a:rPr lang="ru-RU" dirty="0">
                <a:latin typeface="Times New Roman" pitchFamily="18" charset="0"/>
                <a:cs typeface="Times New Roman" pitchFamily="18" charset="0"/>
              </a:rPr>
              <a:t>)</a:t>
            </a:r>
          </a:p>
        </p:txBody>
      </p:sp>
      <p:sp>
        <p:nvSpPr>
          <p:cNvPr id="9" name="Стрелка вправо 8"/>
          <p:cNvSpPr/>
          <p:nvPr/>
        </p:nvSpPr>
        <p:spPr>
          <a:xfrm>
            <a:off x="1835150" y="3933825"/>
            <a:ext cx="2305050" cy="719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Times New Roman" pitchFamily="18" charset="0"/>
                <a:cs typeface="Times New Roman" pitchFamily="18" charset="0"/>
              </a:rPr>
              <a:t>F</a:t>
            </a:r>
            <a:r>
              <a:rPr lang="en-US" dirty="0">
                <a:latin typeface="Times New Roman" pitchFamily="18" charset="0"/>
                <a:cs typeface="Times New Roman" pitchFamily="18" charset="0"/>
              </a:rPr>
              <a:t>(front)</a:t>
            </a:r>
            <a:endParaRPr lang="ru-RU" dirty="0">
              <a:latin typeface="Times New Roman" pitchFamily="18" charset="0"/>
              <a:cs typeface="Times New Roman" pitchFamily="18" charset="0"/>
            </a:endParaRPr>
          </a:p>
        </p:txBody>
      </p:sp>
      <p:sp>
        <p:nvSpPr>
          <p:cNvPr id="10" name="Стрелка вниз 9"/>
          <p:cNvSpPr/>
          <p:nvPr/>
        </p:nvSpPr>
        <p:spPr>
          <a:xfrm>
            <a:off x="4144963" y="1390650"/>
            <a:ext cx="1927225" cy="1533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Times New Roman" pitchFamily="18" charset="0"/>
                <a:cs typeface="Times New Roman" pitchFamily="18" charset="0"/>
              </a:rPr>
              <a:t>R</a:t>
            </a:r>
            <a:r>
              <a:rPr lang="en-US" dirty="0">
                <a:latin typeface="Times New Roman" pitchFamily="18" charset="0"/>
                <a:cs typeface="Times New Roman" pitchFamily="18" charset="0"/>
              </a:rPr>
              <a:t>(right)</a:t>
            </a:r>
            <a:endParaRPr lang="ru-RU" dirty="0">
              <a:latin typeface="Times New Roman" pitchFamily="18" charset="0"/>
              <a:cs typeface="Times New Roman" pitchFamily="18" charset="0"/>
            </a:endParaRPr>
          </a:p>
        </p:txBody>
      </p:sp>
      <p:sp>
        <p:nvSpPr>
          <p:cNvPr id="11" name="Стрелка вправо 10"/>
          <p:cNvSpPr/>
          <p:nvPr/>
        </p:nvSpPr>
        <p:spPr>
          <a:xfrm>
            <a:off x="1116013" y="3141663"/>
            <a:ext cx="20161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Times New Roman" pitchFamily="18" charset="0"/>
                <a:cs typeface="Times New Roman" pitchFamily="18" charset="0"/>
              </a:rPr>
              <a:t>L</a:t>
            </a:r>
            <a:r>
              <a:rPr lang="ru-RU"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left</a:t>
            </a:r>
            <a:r>
              <a:rPr lang="ru-RU" dirty="0">
                <a:solidFill>
                  <a:schemeClr val="tx1"/>
                </a:solidFill>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2" name="Стрелка влево 11"/>
          <p:cNvSpPr/>
          <p:nvPr/>
        </p:nvSpPr>
        <p:spPr>
          <a:xfrm>
            <a:off x="5364163" y="2781300"/>
            <a:ext cx="1866900" cy="863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Times New Roman" pitchFamily="18" charset="0"/>
                <a:cs typeface="Times New Roman" pitchFamily="18" charset="0"/>
              </a:rPr>
              <a:t>U</a:t>
            </a:r>
            <a:r>
              <a:rPr lang="en-US" dirty="0">
                <a:latin typeface="Times New Roman" pitchFamily="18" charset="0"/>
                <a:cs typeface="Times New Roman" pitchFamily="18" charset="0"/>
              </a:rPr>
              <a:t>(up</a:t>
            </a:r>
            <a:r>
              <a:rPr lang="en-US" dirty="0"/>
              <a:t>)</a:t>
            </a:r>
            <a:endParaRPr lang="ru-RU" dirty="0"/>
          </a:p>
        </p:txBody>
      </p:sp>
      <p:sp>
        <p:nvSpPr>
          <p:cNvPr id="13" name="Стрелка влево 12"/>
          <p:cNvSpPr/>
          <p:nvPr/>
        </p:nvSpPr>
        <p:spPr>
          <a:xfrm>
            <a:off x="5049838" y="4240213"/>
            <a:ext cx="2154237" cy="7191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Times New Roman" pitchFamily="18" charset="0"/>
                <a:cs typeface="Times New Roman" pitchFamily="18" charset="0"/>
              </a:rPr>
              <a:t>D</a:t>
            </a:r>
            <a:r>
              <a:rPr lang="en-US" dirty="0">
                <a:latin typeface="Times New Roman" pitchFamily="18" charset="0"/>
                <a:cs typeface="Times New Roman" pitchFamily="18" charset="0"/>
              </a:rPr>
              <a:t>(down)</a:t>
            </a:r>
            <a:endParaRPr lang="ru-RU" dirty="0">
              <a:latin typeface="Times New Roman" pitchFamily="18" charset="0"/>
              <a:cs typeface="Times New Roman" pitchFamily="18" charset="0"/>
            </a:endParaRPr>
          </a:p>
        </p:txBody>
      </p:sp>
      <p:sp>
        <p:nvSpPr>
          <p:cNvPr id="14" name="Скругленный прямоугольник 13"/>
          <p:cNvSpPr/>
          <p:nvPr/>
        </p:nvSpPr>
        <p:spPr>
          <a:xfrm>
            <a:off x="1116013" y="5567363"/>
            <a:ext cx="7488237" cy="1101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Times New Roman" pitchFamily="18" charset="0"/>
                <a:cs typeface="Times New Roman" pitchFamily="18" charset="0"/>
              </a:rPr>
              <a:t>R’DRF’RFR’</a:t>
            </a:r>
            <a:r>
              <a:rPr lang="ru-RU" dirty="0">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D‘</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против часовой,</a:t>
            </a:r>
            <a:r>
              <a:rPr lang="en-US" dirty="0">
                <a:solidFill>
                  <a:srgbClr val="FF0000"/>
                </a:solidFill>
                <a:latin typeface="Times New Roman" pitchFamily="18" charset="0"/>
                <a:cs typeface="Times New Roman" pitchFamily="18" charset="0"/>
              </a:rPr>
              <a:t>D</a:t>
            </a:r>
            <a:r>
              <a:rPr lang="ru-RU" dirty="0">
                <a:latin typeface="Times New Roman" pitchFamily="18" charset="0"/>
                <a:cs typeface="Times New Roman" pitchFamily="18" charset="0"/>
              </a:rPr>
              <a:t>-по часовой</a:t>
            </a:r>
            <a:r>
              <a:rPr lang="ru-RU"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7470648" cy="1143000"/>
          </a:xfrm>
        </p:spPr>
        <p:txBody>
          <a:bodyPr>
            <a:normAutofit/>
          </a:bodyPr>
          <a:lstStyle/>
          <a:p>
            <a:pPr fontAlgn="auto">
              <a:spcAft>
                <a:spcPts val="0"/>
              </a:spcAft>
              <a:defRPr/>
            </a:pPr>
            <a:r>
              <a:rPr lang="ru-RU" sz="36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Н</a:t>
            </a:r>
            <a:r>
              <a:rPr lang="ru-RU" sz="28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екоторые </a:t>
            </a:r>
            <a:r>
              <a:rPr lang="ru-RU" sz="28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 разновидности  </a:t>
            </a:r>
            <a:r>
              <a:rPr lang="ru-RU" sz="2800"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головоломок</a:t>
            </a:r>
            <a:endParaRPr lang="ru-RU" sz="5400" dirty="0"/>
          </a:p>
        </p:txBody>
      </p:sp>
      <p:pic>
        <p:nvPicPr>
          <p:cNvPr id="27650" name="Picture 2" descr="D:\ВСЯЧИНА\Новая папка\i2.jpg"/>
          <p:cNvPicPr>
            <a:picLocks noChangeAspect="1" noChangeArrowheads="1"/>
          </p:cNvPicPr>
          <p:nvPr/>
        </p:nvPicPr>
        <p:blipFill>
          <a:blip r:embed="rId2"/>
          <a:srcRect/>
          <a:stretch>
            <a:fillRect/>
          </a:stretch>
        </p:blipFill>
        <p:spPr bwMode="auto">
          <a:xfrm>
            <a:off x="1450975" y="1279525"/>
            <a:ext cx="1428750" cy="1428750"/>
          </a:xfrm>
          <a:prstGeom prst="rect">
            <a:avLst/>
          </a:prstGeom>
          <a:noFill/>
          <a:ln w="9525">
            <a:noFill/>
            <a:miter lim="800000"/>
            <a:headEnd/>
            <a:tailEnd/>
          </a:ln>
        </p:spPr>
      </p:pic>
      <p:pic>
        <p:nvPicPr>
          <p:cNvPr id="27651" name="Picture 3" descr="D:\ВСЯЧИНА\Новая папка\i3.jpg"/>
          <p:cNvPicPr>
            <a:picLocks noChangeAspect="1" noChangeArrowheads="1"/>
          </p:cNvPicPr>
          <p:nvPr/>
        </p:nvPicPr>
        <p:blipFill>
          <a:blip r:embed="rId3"/>
          <a:srcRect/>
          <a:stretch>
            <a:fillRect/>
          </a:stretch>
        </p:blipFill>
        <p:spPr bwMode="auto">
          <a:xfrm>
            <a:off x="22225" y="1279525"/>
            <a:ext cx="1428750" cy="1428750"/>
          </a:xfrm>
          <a:prstGeom prst="rect">
            <a:avLst/>
          </a:prstGeom>
          <a:noFill/>
          <a:ln w="9525">
            <a:noFill/>
            <a:miter lim="800000"/>
            <a:headEnd/>
            <a:tailEnd/>
          </a:ln>
        </p:spPr>
      </p:pic>
      <p:pic>
        <p:nvPicPr>
          <p:cNvPr id="27652" name="Picture 4" descr="D:\ВСЯЧИНА\Новая папка\i.jpg"/>
          <p:cNvPicPr>
            <a:picLocks noChangeAspect="1" noChangeArrowheads="1"/>
          </p:cNvPicPr>
          <p:nvPr/>
        </p:nvPicPr>
        <p:blipFill>
          <a:blip r:embed="rId4"/>
          <a:srcRect/>
          <a:stretch>
            <a:fillRect/>
          </a:stretch>
        </p:blipFill>
        <p:spPr bwMode="auto">
          <a:xfrm>
            <a:off x="4716463" y="4106863"/>
            <a:ext cx="1943100" cy="1428750"/>
          </a:xfrm>
          <a:prstGeom prst="rect">
            <a:avLst/>
          </a:prstGeom>
          <a:noFill/>
          <a:ln w="9525">
            <a:noFill/>
            <a:miter lim="800000"/>
            <a:headEnd/>
            <a:tailEnd/>
          </a:ln>
        </p:spPr>
      </p:pic>
      <p:pic>
        <p:nvPicPr>
          <p:cNvPr id="27653" name="Picture 8" descr="D:\ВСЯЧИНА\Новая папка\mypuzzles2.jpg"/>
          <p:cNvPicPr>
            <a:picLocks noChangeAspect="1" noChangeArrowheads="1"/>
          </p:cNvPicPr>
          <p:nvPr/>
        </p:nvPicPr>
        <p:blipFill>
          <a:blip r:embed="rId5"/>
          <a:srcRect/>
          <a:stretch>
            <a:fillRect/>
          </a:stretch>
        </p:blipFill>
        <p:spPr bwMode="auto">
          <a:xfrm>
            <a:off x="28575" y="2708275"/>
            <a:ext cx="4687888" cy="3733800"/>
          </a:xfrm>
          <a:prstGeom prst="rect">
            <a:avLst/>
          </a:prstGeom>
          <a:noFill/>
          <a:ln w="9525">
            <a:noFill/>
            <a:miter lim="800000"/>
            <a:headEnd/>
            <a:tailEnd/>
          </a:ln>
        </p:spPr>
      </p:pic>
      <p:pic>
        <p:nvPicPr>
          <p:cNvPr id="27654" name="Picture 9" descr="D:\ВСЯЧИНА\Новая папка\i3.jpg"/>
          <p:cNvPicPr>
            <a:picLocks noChangeAspect="1" noChangeArrowheads="1"/>
          </p:cNvPicPr>
          <p:nvPr/>
        </p:nvPicPr>
        <p:blipFill>
          <a:blip r:embed="rId6"/>
          <a:srcRect/>
          <a:stretch>
            <a:fillRect/>
          </a:stretch>
        </p:blipFill>
        <p:spPr bwMode="auto">
          <a:xfrm>
            <a:off x="4740275" y="1279525"/>
            <a:ext cx="1919288" cy="1428750"/>
          </a:xfrm>
          <a:prstGeom prst="rect">
            <a:avLst/>
          </a:prstGeom>
          <a:noFill/>
          <a:ln w="9525">
            <a:noFill/>
            <a:miter lim="800000"/>
            <a:headEnd/>
            <a:tailEnd/>
          </a:ln>
        </p:spPr>
      </p:pic>
      <p:pic>
        <p:nvPicPr>
          <p:cNvPr id="27655" name="Picture 10" descr="D:\ВСЯЧИНА\Новая папка\i2.jpg"/>
          <p:cNvPicPr>
            <a:picLocks noChangeAspect="1" noChangeArrowheads="1"/>
          </p:cNvPicPr>
          <p:nvPr/>
        </p:nvPicPr>
        <p:blipFill>
          <a:blip r:embed="rId7"/>
          <a:srcRect/>
          <a:stretch>
            <a:fillRect/>
          </a:stretch>
        </p:blipFill>
        <p:spPr bwMode="auto">
          <a:xfrm>
            <a:off x="4740275" y="2711450"/>
            <a:ext cx="1919288" cy="1395413"/>
          </a:xfrm>
          <a:prstGeom prst="rect">
            <a:avLst/>
          </a:prstGeom>
          <a:noFill/>
          <a:ln w="9525">
            <a:noFill/>
            <a:miter lim="800000"/>
            <a:headEnd/>
            <a:tailEnd/>
          </a:ln>
        </p:spPr>
      </p:pic>
      <p:pic>
        <p:nvPicPr>
          <p:cNvPr id="27656" name="Picture 11" descr="D:\ВСЯЧИНА\Новая папка\i.jpg"/>
          <p:cNvPicPr>
            <a:picLocks noChangeAspect="1" noChangeArrowheads="1"/>
          </p:cNvPicPr>
          <p:nvPr/>
        </p:nvPicPr>
        <p:blipFill>
          <a:blip r:embed="rId8"/>
          <a:srcRect/>
          <a:stretch>
            <a:fillRect/>
          </a:stretch>
        </p:blipFill>
        <p:spPr bwMode="auto">
          <a:xfrm>
            <a:off x="2879725" y="1279525"/>
            <a:ext cx="18605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2"/>
          <p:cNvSpPr>
            <a:spLocks noGrp="1"/>
          </p:cNvSpPr>
          <p:nvPr>
            <p:ph type="title"/>
          </p:nvPr>
        </p:nvSpPr>
        <p:spPr>
          <a:xfrm>
            <a:off x="5556250" y="1704975"/>
            <a:ext cx="3054350" cy="1254125"/>
          </a:xfrm>
        </p:spPr>
        <p:txBody>
          <a:bodyPr/>
          <a:lstStyle/>
          <a:p>
            <a:endParaRPr lang="ru-RU" smtClean="0"/>
          </a:p>
        </p:txBody>
      </p:sp>
      <p:pic>
        <p:nvPicPr>
          <p:cNvPr id="6" name="Рисунок 5"/>
          <p:cNvPicPr>
            <a:picLocks noGrp="1" noChangeAspect="1"/>
          </p:cNvPicPr>
          <p:nvPr>
            <p:ph type="pic" idx="1"/>
          </p:nvPr>
        </p:nvPicPr>
        <p:blipFill>
          <a:blip r:embed="rId2">
            <a:extLst/>
          </a:blip>
          <a:srcRect/>
          <a:stretch>
            <a:fillRect/>
          </a:stretch>
        </p:blipFill>
        <p:spPr>
          <a:xfrm>
            <a:off x="1835696" y="1124744"/>
            <a:ext cx="4874524" cy="4874524"/>
          </a:xfrm>
        </p:spPr>
      </p:pic>
      <p:sp>
        <p:nvSpPr>
          <p:cNvPr id="28675" name="Текст 4"/>
          <p:cNvSpPr>
            <a:spLocks noGrp="1"/>
          </p:cNvSpPr>
          <p:nvPr>
            <p:ph type="body" sz="half" idx="2"/>
          </p:nvPr>
        </p:nvSpPr>
        <p:spPr>
          <a:xfrm>
            <a:off x="5556250" y="2998788"/>
            <a:ext cx="3054350" cy="2663825"/>
          </a:xfrm>
        </p:spPr>
        <p:txBody>
          <a:bodyPr/>
          <a:lstStyle/>
          <a:p>
            <a:endParaRPr lang="ru-RU"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42852"/>
            <a:ext cx="6629400" cy="1826363"/>
          </a:xfrm>
        </p:spPr>
        <p:txBody>
          <a:bodyPr/>
          <a:lstStyle/>
          <a:p>
            <a:r>
              <a:rPr lang="ru-RU" dirty="0" smtClean="0">
                <a:latin typeface="Times New Roman" pitchFamily="18" charset="0"/>
                <a:cs typeface="Times New Roman" pitchFamily="18" charset="0"/>
              </a:rPr>
              <a:t>Мои головоломки</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pic>
        <p:nvPicPr>
          <p:cNvPr id="4" name="Picture 3" descr="H:\DCIM\100OLYMP\PC120145.JPG"/>
          <p:cNvPicPr>
            <a:picLocks noChangeAspect="1" noChangeArrowheads="1"/>
          </p:cNvPicPr>
          <p:nvPr/>
        </p:nvPicPr>
        <p:blipFill>
          <a:blip r:embed="rId2"/>
          <a:srcRect/>
          <a:stretch>
            <a:fillRect/>
          </a:stretch>
        </p:blipFill>
        <p:spPr bwMode="auto">
          <a:xfrm>
            <a:off x="928662" y="1500174"/>
            <a:ext cx="643255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285728"/>
            <a:ext cx="6629400" cy="1826363"/>
          </a:xfrm>
        </p:spPr>
        <p:txBody>
          <a:bodyPr/>
          <a:lstStyle/>
          <a:p>
            <a:r>
              <a:rPr lang="ru-RU" dirty="0" smtClean="0">
                <a:latin typeface="Times New Roman" pitchFamily="18" charset="0"/>
                <a:cs typeface="Times New Roman" pitchFamily="18" charset="0"/>
              </a:rPr>
              <a:t>Почему взрослым и детям нравится кубик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endParaRPr lang="ru-RU" dirty="0"/>
          </a:p>
        </p:txBody>
      </p:sp>
      <p:sp>
        <p:nvSpPr>
          <p:cNvPr id="5" name="Текст 4"/>
          <p:cNvSpPr>
            <a:spLocks noGrp="1"/>
          </p:cNvSpPr>
          <p:nvPr>
            <p:ph type="body" idx="1"/>
          </p:nvPr>
        </p:nvSpPr>
        <p:spPr>
          <a:xfrm>
            <a:off x="214282" y="1643050"/>
            <a:ext cx="8001056" cy="5214950"/>
          </a:xfrm>
        </p:spPr>
        <p:txBody>
          <a:bodyPr/>
          <a:lstStyle/>
          <a:p>
            <a:pPr marL="420624" indent="-384048" fontAlgn="auto">
              <a:spcAft>
                <a:spcPts val="0"/>
              </a:spcAft>
              <a:defRPr/>
            </a:pPr>
            <a:r>
              <a:rPr lang="ru-RU" sz="2800" dirty="0" smtClean="0">
                <a:latin typeface="Times New Roman" pitchFamily="18" charset="0"/>
                <a:cs typeface="Times New Roman" pitchFamily="18" charset="0"/>
              </a:rPr>
              <a:t>Казалось бы, кубик </a:t>
            </a:r>
            <a:r>
              <a:rPr lang="ru-RU" sz="2800" dirty="0" err="1" smtClean="0">
                <a:latin typeface="Times New Roman" pitchFamily="18" charset="0"/>
                <a:cs typeface="Times New Roman" pitchFamily="18" charset="0"/>
              </a:rPr>
              <a:t>Рубика</a:t>
            </a:r>
            <a:r>
              <a:rPr lang="ru-RU" sz="2800" dirty="0" smtClean="0">
                <a:latin typeface="Times New Roman" pitchFamily="18" charset="0"/>
                <a:cs typeface="Times New Roman" pitchFamily="18" charset="0"/>
              </a:rPr>
              <a:t> - это простенькая  игрушка, которую многие взрослые и дети считают забавой, однако известно ,что эта «незамысловатая» головоломка развивает:</a:t>
            </a:r>
          </a:p>
          <a:p>
            <a:pPr marL="420624" indent="-384048" fontAlgn="auto">
              <a:spcAft>
                <a:spcPts val="0"/>
              </a:spcAft>
              <a:defRPr/>
            </a:pPr>
            <a:r>
              <a:rPr lang="ru-RU" sz="2800" dirty="0" smtClean="0">
                <a:latin typeface="Times New Roman" pitchFamily="18" charset="0"/>
                <a:cs typeface="Times New Roman" pitchFamily="18" charset="0"/>
              </a:rPr>
              <a:t>1)логическое мышление</a:t>
            </a:r>
          </a:p>
          <a:p>
            <a:pPr marL="420624" indent="-384048" fontAlgn="auto">
              <a:spcAft>
                <a:spcPts val="0"/>
              </a:spcAft>
              <a:defRPr/>
            </a:pPr>
            <a:r>
              <a:rPr lang="ru-RU" sz="2800" dirty="0" smtClean="0">
                <a:latin typeface="Times New Roman" pitchFamily="18" charset="0"/>
                <a:cs typeface="Times New Roman" pitchFamily="18" charset="0"/>
              </a:rPr>
              <a:t>2)пространственное воображение</a:t>
            </a:r>
          </a:p>
          <a:p>
            <a:pPr marL="420624" indent="-384048" fontAlgn="auto">
              <a:spcAft>
                <a:spcPts val="0"/>
              </a:spcAft>
              <a:defRPr/>
            </a:pPr>
            <a:r>
              <a:rPr lang="ru-RU" sz="2800" dirty="0" smtClean="0">
                <a:latin typeface="Times New Roman" pitchFamily="18" charset="0"/>
                <a:cs typeface="Times New Roman" pitchFamily="18" charset="0"/>
              </a:rPr>
              <a:t>3)моторику пальцев </a:t>
            </a:r>
          </a:p>
          <a:p>
            <a:pPr marL="420624" indent="-384048" fontAlgn="auto">
              <a:spcAft>
                <a:spcPts val="0"/>
              </a:spcAft>
              <a:defRPr/>
            </a:pPr>
            <a:r>
              <a:rPr lang="ru-RU" sz="2800" dirty="0" smtClean="0">
                <a:latin typeface="Times New Roman" pitchFamily="18" charset="0"/>
                <a:cs typeface="Times New Roman" pitchFamily="18" charset="0"/>
              </a:rPr>
              <a:t>4)память</a:t>
            </a:r>
          </a:p>
          <a:p>
            <a:pPr marL="420624" indent="-384048" fontAlgn="auto">
              <a:spcAft>
                <a:spcPts val="0"/>
              </a:spcAft>
              <a:defRPr/>
            </a:pPr>
            <a:r>
              <a:rPr lang="ru-RU" sz="2800" dirty="0" smtClean="0">
                <a:latin typeface="Times New Roman" pitchFamily="18" charset="0"/>
                <a:cs typeface="Times New Roman" pitchFamily="18" charset="0"/>
              </a:rPr>
              <a:t>5)координацию</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268759"/>
          </a:xfrm>
        </p:spPr>
        <p:txBody>
          <a:bodyPr>
            <a:normAutofit fontScale="90000"/>
          </a:bodyPr>
          <a:lstStyle/>
          <a:p>
            <a:pPr fontAlgn="auto">
              <a:spcAft>
                <a:spcPts val="0"/>
              </a:spcAft>
              <a:defRPr/>
            </a:pPr>
            <a:r>
              <a:rPr lang="ru-RU" sz="5400" dirty="0" smtClean="0">
                <a:latin typeface="Times New Roman" pitchFamily="18" charset="0"/>
                <a:cs typeface="Times New Roman" pitchFamily="18" charset="0"/>
              </a:rPr>
              <a:t>        </a:t>
            </a:r>
            <a:r>
              <a:rPr lang="ru-RU" sz="5400" dirty="0" err="1" smtClean="0">
                <a:latin typeface="Times New Roman" pitchFamily="18" charset="0"/>
                <a:cs typeface="Times New Roman" pitchFamily="18" charset="0"/>
              </a:rPr>
              <a:t>э</a:t>
            </a:r>
            <a:r>
              <a:rPr lang="ru-RU" dirty="0" err="1" smtClean="0">
                <a:latin typeface="Times New Roman" pitchFamily="18" charset="0"/>
                <a:cs typeface="Times New Roman" pitchFamily="18" charset="0"/>
              </a:rPr>
              <a:t>рно</a:t>
            </a:r>
            <a:r>
              <a:rPr lang="ru-RU" dirty="0" smtClean="0">
                <a:latin typeface="Times New Roman" pitchFamily="18" charset="0"/>
                <a:cs typeface="Times New Roman" pitchFamily="18" charset="0"/>
              </a:rPr>
              <a:t> </a:t>
            </a:r>
            <a:r>
              <a:rPr lang="ru-RU" sz="5400" dirty="0" err="1" smtClean="0">
                <a:latin typeface="Times New Roman" pitchFamily="18" charset="0"/>
                <a:cs typeface="Times New Roman" pitchFamily="18" charset="0"/>
              </a:rPr>
              <a:t>р</a:t>
            </a:r>
            <a:r>
              <a:rPr lang="ru-RU" dirty="0" err="1" smtClean="0">
                <a:latin typeface="Times New Roman" pitchFamily="18" charset="0"/>
                <a:cs typeface="Times New Roman" pitchFamily="18" charset="0"/>
              </a:rPr>
              <a:t>убик</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flipV="1">
            <a:off x="2124075" y="5278438"/>
            <a:ext cx="46038" cy="46037"/>
          </a:xfrm>
        </p:spPr>
        <p:txBody>
          <a:bodyPr>
            <a:normAutofit fontScale="25000" lnSpcReduction="20000"/>
          </a:bodyPr>
          <a:lstStyle/>
          <a:p>
            <a:pPr fontAlgn="auto">
              <a:spcAft>
                <a:spcPts val="0"/>
              </a:spcAft>
              <a:buFont typeface="Wingdings 2"/>
              <a:buNone/>
              <a:defRPr/>
            </a:pPr>
            <a:endParaRPr lang="ru-RU" dirty="0"/>
          </a:p>
        </p:txBody>
      </p:sp>
      <p:pic>
        <p:nvPicPr>
          <p:cNvPr id="1026" name="Picture 2" descr="D:\ВСЯЧИНА\Новая папка\man.jpg"/>
          <p:cNvPicPr>
            <a:picLocks noChangeAspect="1" noChangeArrowheads="1"/>
          </p:cNvPicPr>
          <p:nvPr/>
        </p:nvPicPr>
        <p:blipFill>
          <a:blip r:embed="rId2">
            <a:extLst/>
          </a:blip>
          <a:srcRect/>
          <a:stretch>
            <a:fillRect/>
          </a:stretch>
        </p:blipFill>
        <p:spPr bwMode="auto">
          <a:xfrm>
            <a:off x="0" y="1428736"/>
            <a:ext cx="3074573"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D:\ВСЯЧИНА\Новая папка\ман.jpg"/>
          <p:cNvPicPr>
            <a:picLocks noChangeAspect="1" noChangeArrowheads="1"/>
          </p:cNvPicPr>
          <p:nvPr/>
        </p:nvPicPr>
        <p:blipFill>
          <a:blip r:embed="rId3">
            <a:extLst/>
          </a:blip>
          <a:srcRect/>
          <a:stretch>
            <a:fillRect/>
          </a:stretch>
        </p:blipFill>
        <p:spPr bwMode="auto">
          <a:xfrm>
            <a:off x="3214678" y="1428736"/>
            <a:ext cx="1080120" cy="1514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D:\ВСЯЧИНА\Новая папка\i.jpg"/>
          <p:cNvPicPr>
            <a:picLocks noChangeAspect="1" noChangeArrowheads="1"/>
          </p:cNvPicPr>
          <p:nvPr/>
        </p:nvPicPr>
        <p:blipFill>
          <a:blip r:embed="rId4">
            <a:extLst/>
          </a:blip>
          <a:srcRect/>
          <a:stretch>
            <a:fillRect/>
          </a:stretch>
        </p:blipFill>
        <p:spPr bwMode="auto">
          <a:xfrm>
            <a:off x="4286248" y="1428736"/>
            <a:ext cx="1171478" cy="15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descr="D:\ВСЯЧИНА\Новая папка\i.jpg"/>
          <p:cNvPicPr>
            <a:picLocks noChangeAspect="1" noChangeArrowheads="1"/>
          </p:cNvPicPr>
          <p:nvPr/>
        </p:nvPicPr>
        <p:blipFill>
          <a:blip r:embed="rId5">
            <a:extLst/>
          </a:blip>
          <a:srcRect/>
          <a:stretch>
            <a:fillRect/>
          </a:stretch>
        </p:blipFill>
        <p:spPr bwMode="auto">
          <a:xfrm>
            <a:off x="3214678" y="3214686"/>
            <a:ext cx="2198642" cy="2126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6786610" cy="2857496"/>
          </a:xfrm>
        </p:spPr>
        <p:txBody>
          <a:bodyPr/>
          <a:lstStyle/>
          <a:p>
            <a:r>
              <a:rPr lang="ru-RU" sz="8000" dirty="0" smtClean="0">
                <a:latin typeface="Times New Roman" pitchFamily="18" charset="0"/>
                <a:cs typeface="Times New Roman" pitchFamily="18" charset="0"/>
              </a:rPr>
              <a:t>Спасибо за помощь</a:t>
            </a:r>
            <a:r>
              <a:rPr lang="en-US" sz="8000" dirty="0" smtClean="0">
                <a:latin typeface="Times New Roman" pitchFamily="18" charset="0"/>
                <a:cs typeface="Times New Roman" pitchFamily="18" charset="0"/>
              </a:rPr>
              <a:t>:</a:t>
            </a:r>
            <a:endParaRPr lang="ru-RU" sz="8000" dirty="0">
              <a:latin typeface="Times New Roman" pitchFamily="18" charset="0"/>
              <a:cs typeface="Times New Roman" pitchFamily="18" charset="0"/>
            </a:endParaRPr>
          </a:p>
        </p:txBody>
      </p:sp>
      <p:sp>
        <p:nvSpPr>
          <p:cNvPr id="3" name="Текст 2"/>
          <p:cNvSpPr>
            <a:spLocks noGrp="1"/>
          </p:cNvSpPr>
          <p:nvPr>
            <p:ph type="body" idx="1"/>
          </p:nvPr>
        </p:nvSpPr>
        <p:spPr>
          <a:xfrm>
            <a:off x="428596" y="2786058"/>
            <a:ext cx="6572296" cy="2928958"/>
          </a:xfrm>
        </p:spPr>
        <p:txBody>
          <a:bodyPr/>
          <a:lstStyle/>
          <a:p>
            <a:r>
              <a:rPr lang="ru-RU" sz="5400" dirty="0" smtClean="0">
                <a:latin typeface="Times New Roman" pitchFamily="18" charset="0"/>
                <a:cs typeface="Times New Roman" pitchFamily="18" charset="0"/>
              </a:rPr>
              <a:t>1)</a:t>
            </a:r>
            <a:r>
              <a:rPr lang="ru-RU" sz="5400" dirty="0" err="1" smtClean="0">
                <a:latin typeface="Times New Roman" pitchFamily="18" charset="0"/>
                <a:cs typeface="Times New Roman" pitchFamily="18" charset="0"/>
              </a:rPr>
              <a:t>Казбековой</a:t>
            </a:r>
            <a:r>
              <a:rPr lang="ru-RU" sz="5400" dirty="0" smtClean="0">
                <a:latin typeface="Times New Roman" pitchFamily="18" charset="0"/>
                <a:cs typeface="Times New Roman" pitchFamily="18" charset="0"/>
              </a:rPr>
              <a:t> Луизе.</a:t>
            </a:r>
          </a:p>
          <a:p>
            <a:r>
              <a:rPr lang="ru-RU" sz="5400" dirty="0" smtClean="0">
                <a:latin typeface="Times New Roman" pitchFamily="18" charset="0"/>
                <a:cs typeface="Times New Roman" pitchFamily="18" charset="0"/>
              </a:rPr>
              <a:t>2)</a:t>
            </a:r>
            <a:r>
              <a:rPr lang="ru-RU" sz="5400" dirty="0" err="1" smtClean="0">
                <a:latin typeface="Times New Roman" pitchFamily="18" charset="0"/>
                <a:cs typeface="Times New Roman" pitchFamily="18" charset="0"/>
              </a:rPr>
              <a:t>Баталину</a:t>
            </a:r>
            <a:r>
              <a:rPr lang="ru-RU" sz="5400" dirty="0" smtClean="0">
                <a:latin typeface="Times New Roman" pitchFamily="18" charset="0"/>
                <a:cs typeface="Times New Roman" pitchFamily="18" charset="0"/>
              </a:rPr>
              <a:t> Евгению.</a:t>
            </a:r>
          </a:p>
          <a:p>
            <a:r>
              <a:rPr lang="ru-RU" sz="5400" dirty="0" smtClean="0">
                <a:latin typeface="Times New Roman" pitchFamily="18" charset="0"/>
                <a:cs typeface="Times New Roman" pitchFamily="18" charset="0"/>
              </a:rPr>
              <a:t>3)Ирине </a:t>
            </a:r>
            <a:r>
              <a:rPr lang="ru-RU" sz="5400" dirty="0" err="1" smtClean="0">
                <a:latin typeface="Times New Roman" pitchFamily="18" charset="0"/>
                <a:cs typeface="Times New Roman" pitchFamily="18" charset="0"/>
              </a:rPr>
              <a:t>Рашитовне</a:t>
            </a:r>
            <a:r>
              <a:rPr lang="ru-RU" sz="5400" dirty="0" smtClean="0">
                <a:latin typeface="Times New Roman" pitchFamily="18" charset="0"/>
                <a:cs typeface="Times New Roman" pitchFamily="18" charset="0"/>
              </a:rPr>
              <a:t> Дзюба.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auto">
              <a:spcAft>
                <a:spcPts val="0"/>
              </a:spcAft>
              <a:defRPr/>
            </a:pPr>
            <a:r>
              <a:rPr lang="ru-RU" sz="54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Содержание:</a:t>
            </a:r>
            <a:endParaRPr lang="ru-RU" dirty="0">
              <a:latin typeface="Times New Roman" pitchFamily="18" charset="0"/>
              <a:cs typeface="Times New Roman" pitchFamily="18" charset="0"/>
            </a:endParaRPr>
          </a:p>
        </p:txBody>
      </p:sp>
      <p:sp>
        <p:nvSpPr>
          <p:cNvPr id="15362" name="Объект 2"/>
          <p:cNvSpPr>
            <a:spLocks noGrp="1"/>
          </p:cNvSpPr>
          <p:nvPr>
            <p:ph idx="1"/>
          </p:nvPr>
        </p:nvSpPr>
        <p:spPr>
          <a:xfrm>
            <a:off x="428596" y="1214422"/>
            <a:ext cx="7467600" cy="5643578"/>
          </a:xfrm>
        </p:spPr>
        <p:txBody>
          <a:bodyPr/>
          <a:lstStyle/>
          <a:p>
            <a:pPr>
              <a:buNone/>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Цель исследовательской работы.</a:t>
            </a:r>
          </a:p>
          <a:p>
            <a:r>
              <a:rPr lang="ru-RU" dirty="0" smtClean="0">
                <a:latin typeface="Times New Roman" pitchFamily="18" charset="0"/>
                <a:cs typeface="Times New Roman" pitchFamily="18" charset="0"/>
              </a:rPr>
              <a:t>История автора кубика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Когда появился кубик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Причина создания кубика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Интересные факты.</a:t>
            </a:r>
          </a:p>
          <a:p>
            <a:r>
              <a:rPr lang="ru-RU" dirty="0" smtClean="0">
                <a:latin typeface="Times New Roman" pitchFamily="18" charset="0"/>
                <a:cs typeface="Times New Roman" pitchFamily="18" charset="0"/>
              </a:rPr>
              <a:t>Некоторые разновидности головоломок.</a:t>
            </a:r>
          </a:p>
          <a:p>
            <a:r>
              <a:rPr lang="ru-RU" dirty="0" smtClean="0">
                <a:latin typeface="Times New Roman" pitchFamily="18" charset="0"/>
                <a:cs typeface="Times New Roman" pitchFamily="18" charset="0"/>
              </a:rPr>
              <a:t>Мои головоломки.</a:t>
            </a:r>
          </a:p>
          <a:p>
            <a:r>
              <a:rPr lang="ru-RU" dirty="0" smtClean="0">
                <a:latin typeface="Times New Roman" pitchFamily="18" charset="0"/>
                <a:cs typeface="Times New Roman" pitchFamily="18" charset="0"/>
              </a:rPr>
              <a:t>Опрос. </a:t>
            </a:r>
          </a:p>
          <a:p>
            <a:r>
              <a:rPr lang="ru-RU" dirty="0" smtClean="0">
                <a:latin typeface="Times New Roman" pitchFamily="18" charset="0"/>
                <a:cs typeface="Times New Roman" pitchFamily="18" charset="0"/>
              </a:rPr>
              <a:t>Вывод.</a:t>
            </a:r>
          </a:p>
          <a:p>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6629400" cy="1826363"/>
          </a:xfrm>
        </p:spPr>
        <p:txBody>
          <a:bodyPr/>
          <a:lstStyle/>
          <a:p>
            <a:r>
              <a:rPr lang="ru-RU" dirty="0" smtClean="0">
                <a:latin typeface="Times New Roman" pitchFamily="18" charset="0"/>
                <a:cs typeface="Times New Roman" pitchFamily="18" charset="0"/>
              </a:rPr>
              <a:t>Цель работы:</a:t>
            </a:r>
            <a:endParaRPr lang="ru-RU" dirty="0">
              <a:latin typeface="Times New Roman" pitchFamily="18" charset="0"/>
              <a:cs typeface="Times New Roman" pitchFamily="18" charset="0"/>
            </a:endParaRPr>
          </a:p>
        </p:txBody>
      </p:sp>
      <p:sp>
        <p:nvSpPr>
          <p:cNvPr id="5" name="Текст 4"/>
          <p:cNvSpPr>
            <a:spLocks noGrp="1"/>
          </p:cNvSpPr>
          <p:nvPr>
            <p:ph type="body" idx="1"/>
          </p:nvPr>
        </p:nvSpPr>
        <p:spPr>
          <a:xfrm>
            <a:off x="685800" y="1357298"/>
            <a:ext cx="6457968" cy="2195190"/>
          </a:xfrm>
        </p:spPr>
        <p:txBody>
          <a:bodyPr/>
          <a:lstStyle/>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Познакомиться с биографией великого изобретателя  </a:t>
            </a:r>
            <a:r>
              <a:rPr lang="ru-RU" sz="2800" dirty="0" err="1" smtClean="0">
                <a:latin typeface="Times New Roman" pitchFamily="18" charset="0"/>
                <a:cs typeface="Times New Roman" pitchFamily="18" charset="0"/>
              </a:rPr>
              <a:t>Эрно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Рубика</a:t>
            </a:r>
            <a:r>
              <a:rPr lang="ru-RU" sz="2800" dirty="0" smtClean="0">
                <a:latin typeface="Times New Roman" pitchFamily="18" charset="0"/>
                <a:cs typeface="Times New Roman" pitchFamily="18" charset="0"/>
              </a:rPr>
              <a:t> и понять механизм работы его великого изобретения-кубика</a:t>
            </a:r>
            <a:r>
              <a:rPr lang="en-US"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extLst/>
          </a:blip>
          <a:srcRect t="10465" b="10465"/>
          <a:stretch>
            <a:fillRect/>
          </a:stretch>
        </p:blipFill>
        <p:spPr>
          <a:xfrm>
            <a:off x="21425" y="21495"/>
            <a:ext cx="3394720" cy="3394720"/>
          </a:xfrm>
        </p:spPr>
      </p:pic>
      <p:sp>
        <p:nvSpPr>
          <p:cNvPr id="2" name="Заголовок 1"/>
          <p:cNvSpPr>
            <a:spLocks noGrp="1"/>
          </p:cNvSpPr>
          <p:nvPr>
            <p:ph type="title"/>
          </p:nvPr>
        </p:nvSpPr>
        <p:spPr>
          <a:xfrm>
            <a:off x="4283968" y="836712"/>
            <a:ext cx="3053868" cy="1253808"/>
          </a:xfrm>
        </p:spPr>
        <p:txBody>
          <a:bodyPr>
            <a:normAutofit fontScale="90000"/>
          </a:bodyPr>
          <a:lstStyle/>
          <a:p>
            <a:pPr fontAlgn="auto">
              <a:spcAft>
                <a:spcPts val="0"/>
              </a:spcAft>
              <a:defRPr/>
            </a:pPr>
            <a:r>
              <a:rPr lang="ru-RU" sz="40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И</a:t>
            </a:r>
            <a:r>
              <a:rPr lang="ru-RU" sz="28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стория автора кубика </a:t>
            </a:r>
            <a:r>
              <a:rPr lang="ru-RU" sz="4000" cap="all" dirty="0" err="1">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Р</a:t>
            </a:r>
            <a:r>
              <a:rPr lang="ru-RU" sz="2800" cap="all" dirty="0" err="1">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Times New Roman" pitchFamily="18" charset="0"/>
                <a:cs typeface="Times New Roman" pitchFamily="18" charset="0"/>
              </a:rPr>
              <a:t>убика</a:t>
            </a:r>
            <a:endParaRPr lang="ru-RU" sz="2800" dirty="0">
              <a:latin typeface="Times New Roman" pitchFamily="18" charset="0"/>
              <a:cs typeface="Times New Roman" pitchFamily="18" charset="0"/>
            </a:endParaRPr>
          </a:p>
        </p:txBody>
      </p:sp>
      <p:sp>
        <p:nvSpPr>
          <p:cNvPr id="3" name="Объект 2"/>
          <p:cNvSpPr>
            <a:spLocks noGrp="1"/>
          </p:cNvSpPr>
          <p:nvPr>
            <p:ph type="body" sz="half" idx="2"/>
          </p:nvPr>
        </p:nvSpPr>
        <p:spPr>
          <a:xfrm>
            <a:off x="0" y="2060849"/>
            <a:ext cx="9144000" cy="4786040"/>
          </a:xfrm>
        </p:spPr>
        <p:txBody>
          <a:bodyPr>
            <a:normAutofit fontScale="77500" lnSpcReduction="20000"/>
          </a:bodyPr>
          <a:lstStyle/>
          <a:p>
            <a:pPr fontAlgn="auto">
              <a:spcAft>
                <a:spcPts val="0"/>
              </a:spcAft>
              <a:defRPr/>
            </a:pPr>
            <a:endParaRPr lang="ru-RU" dirty="0"/>
          </a:p>
          <a:p>
            <a:pPr fontAlgn="auto">
              <a:spcAft>
                <a:spcPts val="0"/>
              </a:spcAft>
              <a:defRPr/>
            </a:pPr>
            <a:r>
              <a:rPr lang="ru-RU" sz="1700" dirty="0">
                <a:latin typeface="Times New Roman" pitchFamily="18" charset="0"/>
                <a:cs typeface="Times New Roman" pitchFamily="18" charset="0"/>
              </a:rPr>
              <a:t>Прославленный венгерский изобретатель, талантливый скульптор, знаменитый </a:t>
            </a:r>
            <a:r>
              <a:rPr lang="ru-RU" sz="1700" dirty="0" smtClean="0">
                <a:latin typeface="Times New Roman" pitchFamily="18" charset="0"/>
                <a:cs typeface="Times New Roman" pitchFamily="18" charset="0"/>
              </a:rPr>
              <a:t>профессор </a:t>
            </a:r>
            <a:r>
              <a:rPr lang="ru-RU" sz="1700" dirty="0" err="1" smtClean="0">
                <a:latin typeface="Times New Roman" pitchFamily="18" charset="0"/>
                <a:cs typeface="Times New Roman" pitchFamily="18" charset="0"/>
              </a:rPr>
              <a:t>Эрно</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Рубик</a:t>
            </a:r>
            <a:r>
              <a:rPr lang="ru-RU" sz="1700" dirty="0" smtClean="0">
                <a:latin typeface="Times New Roman" pitchFamily="18" charset="0"/>
                <a:cs typeface="Times New Roman" pitchFamily="18" charset="0"/>
              </a:rPr>
              <a:t>. Он получил </a:t>
            </a:r>
            <a:r>
              <a:rPr lang="ru-RU" sz="1700" dirty="0">
                <a:latin typeface="Times New Roman" pitchFamily="18" charset="0"/>
                <a:cs typeface="Times New Roman" pitchFamily="18" charset="0"/>
              </a:rPr>
              <a:t>огромнейшую известность благодаря гол</a:t>
            </a:r>
            <a:r>
              <a:rPr lang="ru-RU" sz="1800" dirty="0">
                <a:latin typeface="Times New Roman" pitchFamily="18" charset="0"/>
                <a:cs typeface="Times New Roman" pitchFamily="18" charset="0"/>
              </a:rPr>
              <a:t>оволом</a:t>
            </a:r>
            <a:r>
              <a:rPr lang="ru-RU" sz="1700" dirty="0">
                <a:latin typeface="Times New Roman" pitchFamily="18" charset="0"/>
                <a:cs typeface="Times New Roman" pitchFamily="18" charset="0"/>
              </a:rPr>
              <a:t>кам, которые он создавал. В 1974-ом году им была изобретена вещь, перевернувшая </a:t>
            </a:r>
            <a:r>
              <a:rPr lang="ru-RU" sz="1700" dirty="0" smtClean="0">
                <a:latin typeface="Times New Roman" pitchFamily="18" charset="0"/>
                <a:cs typeface="Times New Roman" pitchFamily="18" charset="0"/>
              </a:rPr>
              <a:t>его жизнь  </a:t>
            </a:r>
            <a:r>
              <a:rPr lang="ru-RU" sz="1700" dirty="0">
                <a:latin typeface="Times New Roman" pitchFamily="18" charset="0"/>
                <a:cs typeface="Times New Roman" pitchFamily="18" charset="0"/>
              </a:rPr>
              <a:t>– «Кубик </a:t>
            </a:r>
            <a:r>
              <a:rPr lang="ru-RU" sz="1700" dirty="0" err="1" smtClean="0">
                <a:latin typeface="Times New Roman" pitchFamily="18" charset="0"/>
                <a:cs typeface="Times New Roman" pitchFamily="18" charset="0"/>
              </a:rPr>
              <a:t>Рубика</a:t>
            </a:r>
            <a:r>
              <a:rPr lang="ru-RU" sz="1700" dirty="0" smtClean="0">
                <a:latin typeface="Times New Roman" pitchFamily="18" charset="0"/>
                <a:cs typeface="Times New Roman" pitchFamily="18" charset="0"/>
              </a:rPr>
              <a:t>». </a:t>
            </a:r>
            <a:r>
              <a:rPr lang="ru-RU" sz="1700" dirty="0">
                <a:latin typeface="Times New Roman" pitchFamily="18" charset="0"/>
                <a:cs typeface="Times New Roman" pitchFamily="18" charset="0"/>
              </a:rPr>
              <a:t>До сих пор данная головоломка пользуется большой </a:t>
            </a:r>
            <a:r>
              <a:rPr lang="ru-RU" sz="1700" dirty="0" smtClean="0">
                <a:latin typeface="Times New Roman" pitchFamily="18" charset="0"/>
                <a:cs typeface="Times New Roman" pitchFamily="18" charset="0"/>
              </a:rPr>
              <a:t>популярностью </a:t>
            </a:r>
            <a:r>
              <a:rPr lang="ru-RU" sz="1700" dirty="0">
                <a:latin typeface="Times New Roman" pitchFamily="18" charset="0"/>
                <a:cs typeface="Times New Roman" pitchFamily="18" charset="0"/>
              </a:rPr>
              <a:t>как среди детей, так и среди взрослых. К числу разработок </a:t>
            </a:r>
            <a:r>
              <a:rPr lang="ru-RU" sz="1700" dirty="0" err="1">
                <a:latin typeface="Times New Roman" pitchFamily="18" charset="0"/>
                <a:cs typeface="Times New Roman" pitchFamily="18" charset="0"/>
              </a:rPr>
              <a:t>Рубика</a:t>
            </a:r>
            <a:r>
              <a:rPr lang="ru-RU" sz="1700" dirty="0">
                <a:latin typeface="Times New Roman" pitchFamily="18" charset="0"/>
                <a:cs typeface="Times New Roman" pitchFamily="18" charset="0"/>
              </a:rPr>
              <a:t> можно отнести и такую </a:t>
            </a:r>
            <a:r>
              <a:rPr lang="ru-RU" sz="1700" dirty="0" smtClean="0">
                <a:latin typeface="Times New Roman" pitchFamily="18" charset="0"/>
                <a:cs typeface="Times New Roman" pitchFamily="18" charset="0"/>
              </a:rPr>
              <a:t>головоломку, </a:t>
            </a:r>
            <a:r>
              <a:rPr lang="ru-RU" sz="1700" dirty="0">
                <a:latin typeface="Times New Roman" pitchFamily="18" charset="0"/>
                <a:cs typeface="Times New Roman" pitchFamily="18" charset="0"/>
              </a:rPr>
              <a:t>как «Змейка </a:t>
            </a:r>
            <a:r>
              <a:rPr lang="ru-RU" sz="1700" dirty="0" err="1">
                <a:latin typeface="Times New Roman" pitchFamily="18" charset="0"/>
                <a:cs typeface="Times New Roman" pitchFamily="18" charset="0"/>
              </a:rPr>
              <a:t>Рубика</a:t>
            </a:r>
            <a:r>
              <a:rPr lang="ru-RU" sz="1700" dirty="0">
                <a:latin typeface="Times New Roman" pitchFamily="18" charset="0"/>
                <a:cs typeface="Times New Roman" pitchFamily="18" charset="0"/>
              </a:rPr>
              <a:t>» (1977-ой год). Недавно поклонникам профессора </a:t>
            </a:r>
            <a:r>
              <a:rPr lang="ru-RU" sz="1700" dirty="0" smtClean="0">
                <a:latin typeface="Times New Roman" pitchFamily="18" charset="0"/>
                <a:cs typeface="Times New Roman" pitchFamily="18" charset="0"/>
              </a:rPr>
              <a:t> был </a:t>
            </a:r>
            <a:r>
              <a:rPr lang="ru-RU" sz="1700" dirty="0">
                <a:latin typeface="Times New Roman" pitchFamily="18" charset="0"/>
                <a:cs typeface="Times New Roman" pitchFamily="18" charset="0"/>
              </a:rPr>
              <a:t>преподнесен новый сюрприз. Дело в том, что </a:t>
            </a:r>
            <a:r>
              <a:rPr lang="ru-RU" sz="1700" dirty="0" err="1">
                <a:latin typeface="Times New Roman" pitchFamily="18" charset="0"/>
                <a:cs typeface="Times New Roman" pitchFamily="18" charset="0"/>
              </a:rPr>
              <a:t>Эрно</a:t>
            </a:r>
            <a:r>
              <a:rPr lang="ru-RU" sz="1700" dirty="0">
                <a:latin typeface="Times New Roman" pitchFamily="18" charset="0"/>
                <a:cs typeface="Times New Roman" pitchFamily="18" charset="0"/>
              </a:rPr>
              <a:t> создал очередную головоломку, которая получила название </a:t>
            </a:r>
            <a:r>
              <a:rPr lang="ru-RU" sz="1700" dirty="0" err="1">
                <a:latin typeface="Times New Roman" pitchFamily="18" charset="0"/>
                <a:cs typeface="Times New Roman" pitchFamily="18" charset="0"/>
              </a:rPr>
              <a:t>Rubik’s</a:t>
            </a:r>
            <a:r>
              <a:rPr lang="ru-RU" sz="1700" dirty="0">
                <a:latin typeface="Times New Roman" pitchFamily="18" charset="0"/>
                <a:cs typeface="Times New Roman" pitchFamily="18" charset="0"/>
              </a:rPr>
              <a:t> 360 (или «Шарик </a:t>
            </a:r>
            <a:r>
              <a:rPr lang="ru-RU" sz="1700" dirty="0" err="1" smtClean="0">
                <a:latin typeface="Times New Roman" pitchFamily="18" charset="0"/>
                <a:cs typeface="Times New Roman" pitchFamily="18" charset="0"/>
              </a:rPr>
              <a:t>Рубика</a:t>
            </a:r>
            <a:r>
              <a:rPr lang="ru-RU" sz="1700" dirty="0" smtClean="0">
                <a:latin typeface="Times New Roman" pitchFamily="18" charset="0"/>
                <a:cs typeface="Times New Roman" pitchFamily="18" charset="0"/>
              </a:rPr>
              <a:t>»). </a:t>
            </a:r>
            <a:r>
              <a:rPr lang="ru-RU" sz="1700" dirty="0">
                <a:latin typeface="Times New Roman" pitchFamily="18" charset="0"/>
                <a:cs typeface="Times New Roman" pitchFamily="18" charset="0"/>
              </a:rPr>
              <a:t>Многие прогнозируют, что новая ребус-игра </a:t>
            </a:r>
            <a:r>
              <a:rPr lang="ru-RU" sz="1700" dirty="0" smtClean="0">
                <a:latin typeface="Times New Roman" pitchFamily="18" charset="0"/>
                <a:cs typeface="Times New Roman" pitchFamily="18" charset="0"/>
              </a:rPr>
              <a:t>будет </a:t>
            </a:r>
            <a:r>
              <a:rPr lang="ru-RU" sz="1700" dirty="0">
                <a:latin typeface="Times New Roman" pitchFamily="18" charset="0"/>
                <a:cs typeface="Times New Roman" pitchFamily="18" charset="0"/>
              </a:rPr>
              <a:t>пользоваться такой же популярностью, как и ее квадратный собрат.</a:t>
            </a:r>
          </a:p>
          <a:p>
            <a:pPr fontAlgn="auto">
              <a:spcAft>
                <a:spcPts val="0"/>
              </a:spcAft>
              <a:defRPr/>
            </a:pPr>
            <a:endParaRPr lang="ru-RU" sz="1700" dirty="0">
              <a:latin typeface="Times New Roman" pitchFamily="18" charset="0"/>
              <a:cs typeface="Times New Roman" pitchFamily="18" charset="0"/>
            </a:endParaRPr>
          </a:p>
          <a:p>
            <a:pPr fontAlgn="auto">
              <a:spcAft>
                <a:spcPts val="0"/>
              </a:spcAft>
              <a:defRPr/>
            </a:pPr>
            <a:endParaRPr lang="ru-RU" sz="1700" dirty="0">
              <a:latin typeface="Times New Roman" pitchFamily="18" charset="0"/>
              <a:cs typeface="Times New Roman" pitchFamily="18" charset="0"/>
            </a:endParaRPr>
          </a:p>
          <a:p>
            <a:pPr fontAlgn="auto">
              <a:spcAft>
                <a:spcPts val="0"/>
              </a:spcAft>
              <a:defRPr/>
            </a:pPr>
            <a:r>
              <a:rPr lang="ru-RU" sz="1700" dirty="0">
                <a:latin typeface="Times New Roman" pitchFamily="18" charset="0"/>
                <a:cs typeface="Times New Roman" pitchFamily="18" charset="0"/>
              </a:rPr>
              <a:t>С раннего детства в </a:t>
            </a:r>
            <a:r>
              <a:rPr lang="ru-RU" sz="1700" dirty="0" err="1">
                <a:latin typeface="Times New Roman" pitchFamily="18" charset="0"/>
                <a:cs typeface="Times New Roman" pitchFamily="18" charset="0"/>
              </a:rPr>
              <a:t>Эрно</a:t>
            </a:r>
            <a:r>
              <a:rPr lang="ru-RU" sz="1700" dirty="0">
                <a:latin typeface="Times New Roman" pitchFamily="18" charset="0"/>
                <a:cs typeface="Times New Roman" pitchFamily="18" charset="0"/>
              </a:rPr>
              <a:t> обнаружился большой талант, а также – страстное желание учиться. Вскоре </a:t>
            </a:r>
            <a:r>
              <a:rPr lang="ru-RU" sz="1700" dirty="0" err="1">
                <a:latin typeface="Times New Roman" pitchFamily="18" charset="0"/>
                <a:cs typeface="Times New Roman" pitchFamily="18" charset="0"/>
              </a:rPr>
              <a:t>Рубику</a:t>
            </a:r>
            <a:r>
              <a:rPr lang="ru-RU" sz="1700" dirty="0">
                <a:latin typeface="Times New Roman" pitchFamily="18" charset="0"/>
                <a:cs typeface="Times New Roman" pitchFamily="18" charset="0"/>
              </a:rPr>
              <a:t> удалось получить отличное образование - в 1967-ом году </a:t>
            </a:r>
            <a:r>
              <a:rPr lang="ru-RU" sz="1700" dirty="0" smtClean="0">
                <a:latin typeface="Times New Roman" pitchFamily="18" charset="0"/>
                <a:cs typeface="Times New Roman" pitchFamily="18" charset="0"/>
              </a:rPr>
              <a:t> он окончил </a:t>
            </a:r>
            <a:r>
              <a:rPr lang="ru-RU" sz="1700" dirty="0">
                <a:latin typeface="Times New Roman" pitchFamily="18" charset="0"/>
                <a:cs typeface="Times New Roman" pitchFamily="18" charset="0"/>
              </a:rPr>
              <a:t>инженерный факультет технического университета. Затем изобретатель решил немного сместить ориентиры и стал учиться на скульптора и дизайнера. </a:t>
            </a:r>
            <a:r>
              <a:rPr lang="ru-RU" sz="1700" dirty="0" smtClean="0">
                <a:latin typeface="Times New Roman" pitchFamily="18" charset="0"/>
                <a:cs typeface="Times New Roman" pitchFamily="18" charset="0"/>
              </a:rPr>
              <a:t>Окончив с отличием данный факультет , </a:t>
            </a:r>
            <a:r>
              <a:rPr lang="ru-RU" sz="1700" dirty="0" err="1">
                <a:latin typeface="Times New Roman" pitchFamily="18" charset="0"/>
                <a:cs typeface="Times New Roman" pitchFamily="18" charset="0"/>
              </a:rPr>
              <a:t>Эрно</a:t>
            </a:r>
            <a:r>
              <a:rPr lang="ru-RU" sz="1700" dirty="0">
                <a:latin typeface="Times New Roman" pitchFamily="18" charset="0"/>
                <a:cs typeface="Times New Roman" pitchFamily="18" charset="0"/>
              </a:rPr>
              <a:t> получил специальность архитектора и начал работать в </a:t>
            </a:r>
            <a:r>
              <a:rPr lang="ru-RU" sz="1700" dirty="0" smtClean="0">
                <a:latin typeface="Times New Roman" pitchFamily="18" charset="0"/>
                <a:cs typeface="Times New Roman" pitchFamily="18" charset="0"/>
              </a:rPr>
              <a:t>этом направлении</a:t>
            </a:r>
            <a:r>
              <a:rPr lang="ru-RU" sz="1700" dirty="0">
                <a:latin typeface="Times New Roman" pitchFamily="18" charset="0"/>
                <a:cs typeface="Times New Roman" pitchFamily="18" charset="0"/>
              </a:rPr>
              <a:t>.</a:t>
            </a:r>
          </a:p>
          <a:p>
            <a:pPr fontAlgn="auto">
              <a:spcAft>
                <a:spcPts val="0"/>
              </a:spcAft>
              <a:defRPr/>
            </a:pPr>
            <a:endParaRPr lang="ru-RU" sz="1700" dirty="0">
              <a:latin typeface="Times New Roman" pitchFamily="18" charset="0"/>
              <a:cs typeface="Times New Roman" pitchFamily="18" charset="0"/>
            </a:endParaRPr>
          </a:p>
          <a:p>
            <a:pPr fontAlgn="auto">
              <a:spcAft>
                <a:spcPts val="0"/>
              </a:spcAft>
              <a:defRPr/>
            </a:pPr>
            <a:r>
              <a:rPr lang="ru-RU" sz="1700" dirty="0">
                <a:latin typeface="Times New Roman" pitchFamily="18" charset="0"/>
                <a:cs typeface="Times New Roman" pitchFamily="18" charset="0"/>
              </a:rPr>
              <a:t>После многолетнего труда в области строительства и дизайна, </a:t>
            </a:r>
            <a:r>
              <a:rPr lang="ru-RU" sz="1700" dirty="0" err="1">
                <a:latin typeface="Times New Roman" pitchFamily="18" charset="0"/>
                <a:cs typeface="Times New Roman" pitchFamily="18" charset="0"/>
              </a:rPr>
              <a:t>Рубик</a:t>
            </a:r>
            <a:r>
              <a:rPr lang="ru-RU" sz="1700" dirty="0">
                <a:latin typeface="Times New Roman" pitchFamily="18" charset="0"/>
                <a:cs typeface="Times New Roman" pitchFamily="18" charset="0"/>
              </a:rPr>
              <a:t> решил испытать собственные силы в издательском деле – он стал редактором одного из журналов, где </a:t>
            </a:r>
            <a:r>
              <a:rPr lang="ru-RU" sz="1700" dirty="0" smtClean="0">
                <a:latin typeface="Times New Roman" pitchFamily="18" charset="0"/>
                <a:cs typeface="Times New Roman" pitchFamily="18" charset="0"/>
              </a:rPr>
              <a:t>публиковал </a:t>
            </a:r>
            <a:r>
              <a:rPr lang="ru-RU" sz="1700" dirty="0">
                <a:latin typeface="Times New Roman" pitchFamily="18" charset="0"/>
                <a:cs typeface="Times New Roman" pitchFamily="18" charset="0"/>
              </a:rPr>
              <a:t>всевозможные занимательные головоломки, загадки, ребусы.</a:t>
            </a:r>
          </a:p>
          <a:p>
            <a:pPr fontAlgn="auto">
              <a:spcAft>
                <a:spcPts val="0"/>
              </a:spcAft>
              <a:defRPr/>
            </a:pPr>
            <a:endParaRPr lang="ru-RU" sz="1700" dirty="0">
              <a:latin typeface="Times New Roman" pitchFamily="18" charset="0"/>
              <a:cs typeface="Times New Roman" pitchFamily="18" charset="0"/>
            </a:endParaRPr>
          </a:p>
          <a:p>
            <a:pPr fontAlgn="auto">
              <a:spcAft>
                <a:spcPts val="0"/>
              </a:spcAft>
              <a:defRPr/>
            </a:pPr>
            <a:r>
              <a:rPr lang="ru-RU" sz="1700" dirty="0">
                <a:latin typeface="Times New Roman" pitchFamily="18" charset="0"/>
                <a:cs typeface="Times New Roman" pitchFamily="18" charset="0"/>
              </a:rPr>
              <a:t>В 1983-ем году ученый и изобретатель основал собственную студию, занимающуюся разработкой и изготовлением логических головоломок. В начале 90-ых годов </a:t>
            </a:r>
            <a:r>
              <a:rPr lang="ru-RU" sz="1700" dirty="0" err="1">
                <a:latin typeface="Times New Roman" pitchFamily="18" charset="0"/>
                <a:cs typeface="Times New Roman" pitchFamily="18" charset="0"/>
              </a:rPr>
              <a:t>Рубик</a:t>
            </a:r>
            <a:r>
              <a:rPr lang="ru-RU" sz="1700" dirty="0">
                <a:latin typeface="Times New Roman" pitchFamily="18" charset="0"/>
                <a:cs typeface="Times New Roman" pitchFamily="18" charset="0"/>
              </a:rPr>
              <a:t> стал активно развивать </a:t>
            </a:r>
            <a:r>
              <a:rPr lang="ru-RU" sz="1700" dirty="0" smtClean="0">
                <a:latin typeface="Times New Roman" pitchFamily="18" charset="0"/>
                <a:cs typeface="Times New Roman" pitchFamily="18" charset="0"/>
              </a:rPr>
              <a:t>национальное образование. </a:t>
            </a:r>
            <a:r>
              <a:rPr lang="ru-RU" sz="1700" dirty="0">
                <a:latin typeface="Times New Roman" pitchFamily="18" charset="0"/>
                <a:cs typeface="Times New Roman" pitchFamily="18" charset="0"/>
              </a:rPr>
              <a:t>Вместе со своим единомышленником Яношем </a:t>
            </a:r>
            <a:r>
              <a:rPr lang="ru-RU" sz="1700" dirty="0" err="1" smtClean="0">
                <a:latin typeface="Times New Roman" pitchFamily="18" charset="0"/>
                <a:cs typeface="Times New Roman" pitchFamily="18" charset="0"/>
              </a:rPr>
              <a:t>Гинстлером</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Эрно</a:t>
            </a:r>
            <a:r>
              <a:rPr lang="ru-RU" sz="1700" dirty="0" smtClean="0">
                <a:latin typeface="Times New Roman" pitchFamily="18" charset="0"/>
                <a:cs typeface="Times New Roman" pitchFamily="18" charset="0"/>
              </a:rPr>
              <a:t> </a:t>
            </a:r>
            <a:r>
              <a:rPr lang="ru-RU" sz="1700" dirty="0">
                <a:latin typeface="Times New Roman" pitchFamily="18" charset="0"/>
                <a:cs typeface="Times New Roman" pitchFamily="18" charset="0"/>
              </a:rPr>
              <a:t>основал венгерскую техническую академию, которая функционирует до сих пор.</a:t>
            </a:r>
          </a:p>
          <a:p>
            <a:pPr fontAlgn="auto">
              <a:spcAft>
                <a:spcPts val="0"/>
              </a:spcAft>
              <a:defRPr/>
            </a:pPr>
            <a:endParaRPr lang="ru-RU" sz="1700" dirty="0">
              <a:latin typeface="Times New Roman" pitchFamily="18" charset="0"/>
              <a:cs typeface="Times New Roman" pitchFamily="18" charset="0"/>
            </a:endParaRPr>
          </a:p>
          <a:p>
            <a:pPr fontAlgn="auto">
              <a:spcAft>
                <a:spcPts val="0"/>
              </a:spcAft>
              <a:defRPr/>
            </a:pPr>
            <a:r>
              <a:rPr lang="ru-RU" sz="1700" dirty="0">
                <a:latin typeface="Times New Roman" pitchFamily="18" charset="0"/>
                <a:cs typeface="Times New Roman" pitchFamily="18" charset="0"/>
              </a:rPr>
              <a:t>В настоящее время </a:t>
            </a:r>
            <a:r>
              <a:rPr lang="ru-RU" sz="1700" dirty="0" err="1">
                <a:latin typeface="Times New Roman" pitchFamily="18" charset="0"/>
                <a:cs typeface="Times New Roman" pitchFamily="18" charset="0"/>
              </a:rPr>
              <a:t>Эрно</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Рубик</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Ernő</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Rubik</a:t>
            </a:r>
            <a:r>
              <a:rPr lang="ru-RU" sz="1700" dirty="0">
                <a:latin typeface="Times New Roman" pitchFamily="18" charset="0"/>
                <a:cs typeface="Times New Roman" pitchFamily="18" charset="0"/>
              </a:rPr>
              <a:t>) участвует в разработке всевозможных видеоигр, пишет статьи по </a:t>
            </a:r>
            <a:r>
              <a:rPr lang="ru-RU" sz="1700" dirty="0" smtClean="0">
                <a:latin typeface="Times New Roman" pitchFamily="18" charset="0"/>
                <a:cs typeface="Times New Roman" pitchFamily="18" charset="0"/>
              </a:rPr>
              <a:t>архитектуре. </a:t>
            </a:r>
          </a:p>
          <a:p>
            <a:pPr fontAlgn="auto">
              <a:spcAft>
                <a:spcPts val="0"/>
              </a:spcAft>
              <a:defRPr/>
            </a:pPr>
            <a:r>
              <a:rPr lang="ru-RU" sz="1700" dirty="0" smtClean="0">
                <a:latin typeface="Times New Roman" pitchFamily="18" charset="0"/>
                <a:cs typeface="Times New Roman" pitchFamily="18" charset="0"/>
              </a:rPr>
              <a:t>В </a:t>
            </a:r>
            <a:r>
              <a:rPr lang="ru-RU" sz="1700" dirty="0">
                <a:latin typeface="Times New Roman" pitchFamily="18" charset="0"/>
                <a:cs typeface="Times New Roman" pitchFamily="18" charset="0"/>
              </a:rPr>
              <a:t>разное время профессор был награжден такими почетными наградами, как «</a:t>
            </a:r>
            <a:r>
              <a:rPr lang="ru-RU" sz="1700" dirty="0" err="1">
                <a:latin typeface="Times New Roman" pitchFamily="18" charset="0"/>
                <a:cs typeface="Times New Roman" pitchFamily="18" charset="0"/>
              </a:rPr>
              <a:t>Кошутовская</a:t>
            </a:r>
            <a:r>
              <a:rPr lang="ru-RU" sz="1700" dirty="0">
                <a:latin typeface="Times New Roman" pitchFamily="18" charset="0"/>
                <a:cs typeface="Times New Roman" pitchFamily="18" charset="0"/>
              </a:rPr>
              <a:t> премия», «Премия имени Дениса </a:t>
            </a:r>
            <a:r>
              <a:rPr lang="ru-RU" sz="1700" dirty="0" err="1">
                <a:latin typeface="Times New Roman" pitchFamily="18" charset="0"/>
                <a:cs typeface="Times New Roman" pitchFamily="18" charset="0"/>
              </a:rPr>
              <a:t>Габора</a:t>
            </a:r>
            <a:r>
              <a:rPr lang="ru-RU" sz="1700" dirty="0">
                <a:latin typeface="Times New Roman" pitchFamily="18" charset="0"/>
                <a:cs typeface="Times New Roman" pitchFamily="18" charset="0"/>
              </a:rPr>
              <a:t>» и прочими премиями.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6629400" cy="1826363"/>
          </a:xfrm>
        </p:spPr>
        <p:txBody>
          <a:bodyPr/>
          <a:lstStyle/>
          <a:p>
            <a:r>
              <a:rPr lang="ru-RU" dirty="0" smtClean="0">
                <a:latin typeface="Times New Roman" pitchFamily="18" charset="0"/>
                <a:cs typeface="Times New Roman" pitchFamily="18" charset="0"/>
              </a:rPr>
              <a:t>Когда появился кубик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6" name="Текст 5"/>
          <p:cNvSpPr>
            <a:spLocks noGrp="1"/>
          </p:cNvSpPr>
          <p:nvPr>
            <p:ph type="body" idx="1"/>
          </p:nvPr>
        </p:nvSpPr>
        <p:spPr>
          <a:xfrm>
            <a:off x="642910" y="1357298"/>
            <a:ext cx="6929486" cy="4624082"/>
          </a:xfrm>
        </p:spPr>
        <p:txBody>
          <a:bodyPr/>
          <a:lstStyle/>
          <a:p>
            <a:r>
              <a:rPr lang="ru-RU" sz="2800" dirty="0" smtClean="0">
                <a:latin typeface="Times New Roman" pitchFamily="18" charset="0"/>
                <a:cs typeface="Times New Roman" pitchFamily="18" charset="0"/>
              </a:rPr>
              <a:t>В 1974 году 30-летний </a:t>
            </a:r>
            <a:r>
              <a:rPr lang="ru-RU" sz="2800" dirty="0" err="1" smtClean="0">
                <a:latin typeface="Times New Roman" pitchFamily="18" charset="0"/>
                <a:cs typeface="Times New Roman" pitchFamily="18" charset="0"/>
              </a:rPr>
              <a:t>Эрно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Рубик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Erno</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Rubik</a:t>
            </a:r>
            <a:r>
              <a:rPr lang="ru-RU" sz="2800" dirty="0" smtClean="0">
                <a:latin typeface="Times New Roman" pitchFamily="18" charset="0"/>
                <a:cs typeface="Times New Roman" pitchFamily="18" charset="0"/>
              </a:rPr>
              <a:t>), в будущем первый официальный миллионер Восточно-европейского </a:t>
            </a:r>
            <a:r>
              <a:rPr lang="ru-RU" sz="2800" dirty="0" smtClean="0">
                <a:latin typeface="Times New Roman" pitchFamily="18" charset="0"/>
                <a:cs typeface="Times New Roman" pitchFamily="18" charset="0"/>
              </a:rPr>
              <a:t>соц</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блока</a:t>
            </a:r>
            <a:r>
              <a:rPr lang="ru-RU" sz="2800" dirty="0" smtClean="0">
                <a:latin typeface="Times New Roman" pitchFamily="18" charset="0"/>
                <a:cs typeface="Times New Roman" pitchFamily="18" charset="0"/>
              </a:rPr>
              <a:t>, трудился на факультете интерьерного дизайна (</a:t>
            </a:r>
            <a:r>
              <a:rPr lang="ru-RU" sz="2800" dirty="0" err="1" smtClean="0">
                <a:latin typeface="Times New Roman" pitchFamily="18" charset="0"/>
                <a:cs typeface="Times New Roman" pitchFamily="18" charset="0"/>
              </a:rPr>
              <a:t>Department</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of</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Interior</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Design</a:t>
            </a:r>
            <a:r>
              <a:rPr lang="ru-RU" sz="2800" dirty="0" smtClean="0">
                <a:latin typeface="Times New Roman" pitchFamily="18" charset="0"/>
                <a:cs typeface="Times New Roman" pitchFamily="18" charset="0"/>
              </a:rPr>
              <a:t>) будапештской Академии прикладных искусств и ремесел (</a:t>
            </a:r>
            <a:r>
              <a:rPr lang="ru-RU" sz="2800" dirty="0" err="1" smtClean="0">
                <a:latin typeface="Times New Roman" pitchFamily="18" charset="0"/>
                <a:cs typeface="Times New Roman" pitchFamily="18" charset="0"/>
              </a:rPr>
              <a:t>Academy</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of</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Applied</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Arts</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and</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Crafts</a:t>
            </a:r>
            <a:r>
              <a:rPr lang="ru-RU" sz="2800" dirty="0" smtClean="0">
                <a:latin typeface="Times New Roman" pitchFamily="18" charset="0"/>
                <a:cs typeface="Times New Roman" pitchFamily="18" charset="0"/>
              </a:rPr>
              <a:t>).И в это время он изобретает свой первый кубик </a:t>
            </a:r>
            <a:r>
              <a:rPr lang="ru-RU" sz="2800"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629400" cy="1826363"/>
          </a:xfrm>
        </p:spPr>
        <p:txBody>
          <a:bodyPr>
            <a:normAutofit/>
          </a:bodyPr>
          <a:lstStyle/>
          <a:p>
            <a:pPr fontAlgn="auto">
              <a:spcAft>
                <a:spcPts val="0"/>
              </a:spcAft>
              <a:defRPr/>
            </a:pPr>
            <a:r>
              <a:rPr lang="ru-RU" dirty="0" smtClean="0">
                <a:latin typeface="Times New Roman" pitchFamily="18" charset="0"/>
                <a:cs typeface="Times New Roman" pitchFamily="18" charset="0"/>
              </a:rPr>
              <a:t>Причина создания кубика </a:t>
            </a:r>
            <a:r>
              <a:rPr lang="ru-RU" dirty="0" err="1" smtClean="0">
                <a:latin typeface="Times New Roman" pitchFamily="18" charset="0"/>
                <a:cs typeface="Times New Roman" pitchFamily="18" charset="0"/>
              </a:rPr>
              <a:t>Рубика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24578" name="Текст 2"/>
          <p:cNvSpPr>
            <a:spLocks noGrp="1"/>
          </p:cNvSpPr>
          <p:nvPr>
            <p:ph type="body" idx="1"/>
          </p:nvPr>
        </p:nvSpPr>
        <p:spPr>
          <a:xfrm>
            <a:off x="34925" y="1773238"/>
            <a:ext cx="8929688" cy="5040312"/>
          </a:xfrm>
        </p:spPr>
        <p:txBody>
          <a:bodyPr/>
          <a:lstStyle/>
          <a:p>
            <a:r>
              <a:rPr lang="ru-RU" sz="1600" dirty="0" err="1" smtClean="0">
                <a:latin typeface="Times New Roman" pitchFamily="18" charset="0"/>
                <a:cs typeface="Times New Roman" pitchFamily="18" charset="0"/>
              </a:rPr>
              <a:t>Эрно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Рубик</a:t>
            </a:r>
            <a:r>
              <a:rPr lang="ru-RU" sz="1600" dirty="0" smtClean="0">
                <a:latin typeface="Times New Roman" pitchFamily="18" charset="0"/>
                <a:cs typeface="Times New Roman" pitchFamily="18" charset="0"/>
              </a:rPr>
              <a:t> преподавал  венгерским студентам промышленный дизайн и архитектуру. Увлекался также геометрией и трёхмерным предметным моделированием, находя его идеальным средством для развития в учащихся навыков пространственного воображения. Как это обычно и бывает с выдающимися изобретениями, проект кубика вынашивался не один год. В начале изобретение представляло собой набор из 27 деревянных кубиков с разноцветными гранями (т.е. всего 27 </a:t>
            </a:r>
            <a:r>
              <a:rPr lang="ru-RU" sz="1600" dirty="0" err="1" smtClean="0">
                <a:latin typeface="Times New Roman" pitchFamily="18" charset="0"/>
                <a:cs typeface="Times New Roman" pitchFamily="18" charset="0"/>
              </a:rPr>
              <a:t>х</a:t>
            </a:r>
            <a:r>
              <a:rPr lang="ru-RU" sz="1600" dirty="0" smtClean="0">
                <a:latin typeface="Times New Roman" pitchFamily="18" charset="0"/>
                <a:cs typeface="Times New Roman" pitchFamily="18" charset="0"/>
              </a:rPr>
              <a:t> 6=156 цветных граней).</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По одной из версий, при помощи данного учебного пособия </a:t>
            </a:r>
            <a:r>
              <a:rPr lang="ru-RU" sz="1600" dirty="0" err="1" smtClean="0">
                <a:latin typeface="Times New Roman" pitchFamily="18" charset="0"/>
                <a:cs typeface="Times New Roman" pitchFamily="18" charset="0"/>
              </a:rPr>
              <a:t>Рубик</a:t>
            </a:r>
            <a:r>
              <a:rPr lang="ru-RU" sz="1600" dirty="0" smtClean="0">
                <a:latin typeface="Times New Roman" pitchFamily="18" charset="0"/>
                <a:cs typeface="Times New Roman" pitchFamily="18" charset="0"/>
              </a:rPr>
              <a:t> пытался втолковать непонятливым воспитанникам основы математической теории групп. Задача изобретателя была такова: заставить отдельные разноцветные кубики свободно вращаться на своих местах, не нарушая конструктивного единства всего приспособления.</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В дальнейшем пришлось отбросить всё лишнее: в своем первом кубике </a:t>
            </a:r>
            <a:r>
              <a:rPr lang="ru-RU" sz="1600" dirty="0" err="1" smtClean="0">
                <a:latin typeface="Times New Roman" pitchFamily="18" charset="0"/>
                <a:cs typeface="Times New Roman" pitchFamily="18" charset="0"/>
              </a:rPr>
              <a:t>Рубик</a:t>
            </a:r>
            <a:r>
              <a:rPr lang="ru-RU" sz="1600" dirty="0" smtClean="0">
                <a:latin typeface="Times New Roman" pitchFamily="18" charset="0"/>
                <a:cs typeface="Times New Roman" pitchFamily="18" charset="0"/>
              </a:rPr>
              <a:t> оставил всего 54 внешние грани: одноцветные у шести центральных кубиков, двухцветные у двенадцати боковых, и трёхцветные у восьми угловых. Ровно в таком виде мы и видим кубик </a:t>
            </a:r>
            <a:r>
              <a:rPr lang="ru-RU" sz="1600" dirty="0" err="1" smtClean="0">
                <a:latin typeface="Times New Roman" pitchFamily="18" charset="0"/>
                <a:cs typeface="Times New Roman" pitchFamily="18" charset="0"/>
              </a:rPr>
              <a:t>Рубика</a:t>
            </a:r>
            <a:r>
              <a:rPr lang="ru-RU" sz="1600" dirty="0" smtClean="0">
                <a:latin typeface="Times New Roman" pitchFamily="18" charset="0"/>
                <a:cs typeface="Times New Roman" pitchFamily="18" charset="0"/>
              </a:rPr>
              <a:t> сейчас. На вакантное место единственного "внутреннего" кубика был помещен цилиндрический скрепляющий механизм, который был прочно связан со всеми наружными кубиками, но позволял им свободно вращаться относительно друг друга. Так из учебного пособия, кубик </a:t>
            </a:r>
            <a:r>
              <a:rPr lang="ru-RU" sz="1600" dirty="0" err="1" smtClean="0">
                <a:latin typeface="Times New Roman" pitchFamily="18" charset="0"/>
                <a:cs typeface="Times New Roman" pitchFamily="18" charset="0"/>
              </a:rPr>
              <a:t>Рубика</a:t>
            </a:r>
            <a:r>
              <a:rPr lang="ru-RU" sz="1600" dirty="0" smtClean="0">
                <a:latin typeface="Times New Roman" pitchFamily="18" charset="0"/>
                <a:cs typeface="Times New Roman" pitchFamily="18" charset="0"/>
              </a:rPr>
              <a:t> стал игрушкой!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629400" cy="1826363"/>
          </a:xfrm>
        </p:spPr>
        <p:txBody>
          <a:bodyPr/>
          <a:lstStyle/>
          <a:p>
            <a:r>
              <a:rPr lang="ru-RU" dirty="0" smtClean="0">
                <a:latin typeface="Times New Roman" pitchFamily="18" charset="0"/>
                <a:cs typeface="Times New Roman" pitchFamily="18" charset="0"/>
              </a:rPr>
              <a:t>Опрос</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a:xfrm>
            <a:off x="500034" y="1571612"/>
            <a:ext cx="6550496" cy="4211414"/>
          </a:xfrm>
        </p:spPr>
        <p:txBody>
          <a:bodyPr/>
          <a:lstStyle/>
          <a:p>
            <a:r>
              <a:rPr lang="ru-RU" sz="3200" dirty="0" smtClean="0">
                <a:latin typeface="Times New Roman" pitchFamily="18" charset="0"/>
                <a:cs typeface="Times New Roman" pitchFamily="18" charset="0"/>
              </a:rPr>
              <a:t>У 26 человек </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мы спросили</a:t>
            </a:r>
            <a:r>
              <a:rPr lang="en-US"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Что такое кубик </a:t>
            </a:r>
            <a:r>
              <a:rPr lang="ru-RU" sz="3200" dirty="0" err="1" smtClean="0">
                <a:latin typeface="Times New Roman" pitchFamily="18" charset="0"/>
                <a:cs typeface="Times New Roman" pitchFamily="18" charset="0"/>
              </a:rPr>
              <a:t>Рубика</a:t>
            </a:r>
            <a:r>
              <a:rPr lang="en-US" sz="320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50% ответили что это игрушка,</a:t>
            </a:r>
          </a:p>
          <a:p>
            <a:r>
              <a:rPr lang="ru-RU" sz="3200" dirty="0" smtClean="0">
                <a:latin typeface="Times New Roman" pitchFamily="18" charset="0"/>
                <a:cs typeface="Times New Roman" pitchFamily="18" charset="0"/>
              </a:rPr>
              <a:t>11,6% </a:t>
            </a:r>
            <a:r>
              <a:rPr lang="ru-RU" sz="3200" dirty="0" err="1" smtClean="0">
                <a:latin typeface="Times New Roman" pitchFamily="18" charset="0"/>
                <a:cs typeface="Times New Roman" pitchFamily="18" charset="0"/>
              </a:rPr>
              <a:t>ответили,что</a:t>
            </a:r>
            <a:r>
              <a:rPr lang="ru-RU" sz="3200" dirty="0" smtClean="0">
                <a:latin typeface="Times New Roman" pitchFamily="18" charset="0"/>
                <a:cs typeface="Times New Roman" pitchFamily="18" charset="0"/>
              </a:rPr>
              <a:t> это головоломка,</a:t>
            </a:r>
          </a:p>
          <a:p>
            <a:r>
              <a:rPr lang="ru-RU" sz="3200" dirty="0" smtClean="0">
                <a:latin typeface="Times New Roman" pitchFamily="18" charset="0"/>
                <a:cs typeface="Times New Roman" pitchFamily="18" charset="0"/>
              </a:rPr>
              <a:t>3,8% ответили что это механизм,</a:t>
            </a:r>
          </a:p>
          <a:p>
            <a:r>
              <a:rPr lang="ru-RU" sz="3200" dirty="0" smtClean="0">
                <a:latin typeface="Times New Roman" pitchFamily="18" charset="0"/>
                <a:cs typeface="Times New Roman" pitchFamily="18" charset="0"/>
              </a:rPr>
              <a:t>3,8</a:t>
            </a:r>
            <a:r>
              <a:rPr lang="en-US"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ответили что это мозаика.</a:t>
            </a:r>
          </a:p>
          <a:p>
            <a:r>
              <a:rPr lang="ru-RU" sz="3200" dirty="0" smtClean="0">
                <a:latin typeface="Times New Roman" pitchFamily="18" charset="0"/>
                <a:cs typeface="Times New Roman" pitchFamily="18" charset="0"/>
              </a:rPr>
              <a:t>3,8% не знают,</a:t>
            </a:r>
          </a:p>
        </p:txBody>
      </p:sp>
    </p:spTree>
    <p:extLst>
      <p:ext uri="{BB962C8B-B14F-4D97-AF65-F5344CB8AC3E}">
        <p14:creationId xmlns:p14="http://schemas.microsoft.com/office/powerpoint/2010/main" val="365705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
            <a:ext cx="6629400" cy="857232"/>
          </a:xfrm>
        </p:spPr>
        <p:txBody>
          <a:bodyPr>
            <a:normAutofit fontScale="90000"/>
          </a:bodyPr>
          <a:lstStyle/>
          <a:p>
            <a:pPr fontAlgn="auto">
              <a:spcAft>
                <a:spcPts val="0"/>
              </a:spcAft>
              <a:defRPr/>
            </a:pPr>
            <a:r>
              <a:rPr lang="ru-RU" dirty="0" smtClean="0">
                <a:latin typeface="Times New Roman" pitchFamily="18" charset="0"/>
                <a:cs typeface="Times New Roman" pitchFamily="18" charset="0"/>
              </a:rPr>
              <a:t>Интересные факты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2530" name="Текст 5"/>
          <p:cNvSpPr>
            <a:spLocks noGrp="1"/>
          </p:cNvSpPr>
          <p:nvPr>
            <p:ph type="body" idx="1"/>
          </p:nvPr>
        </p:nvSpPr>
        <p:spPr>
          <a:xfrm>
            <a:off x="684213" y="928670"/>
            <a:ext cx="6629400" cy="5524518"/>
          </a:xfrm>
        </p:spPr>
        <p:txBody>
          <a:bodyPr/>
          <a:lstStyle/>
          <a:p>
            <a:r>
              <a:rPr lang="ru-RU" sz="2200" dirty="0" smtClean="0">
                <a:latin typeface="Times New Roman" pitchFamily="18" charset="0"/>
                <a:cs typeface="Times New Roman" pitchFamily="18" charset="0"/>
              </a:rPr>
              <a:t>В 1975-м </a:t>
            </a:r>
            <a:r>
              <a:rPr lang="ru-RU" sz="2200" dirty="0" err="1" smtClean="0">
                <a:latin typeface="Times New Roman" pitchFamily="18" charset="0"/>
                <a:cs typeface="Times New Roman" pitchFamily="18" charset="0"/>
              </a:rPr>
              <a:t>Рубик</a:t>
            </a:r>
            <a:r>
              <a:rPr lang="ru-RU" sz="2200" dirty="0" smtClean="0">
                <a:latin typeface="Times New Roman" pitchFamily="18" charset="0"/>
                <a:cs typeface="Times New Roman" pitchFamily="18" charset="0"/>
              </a:rPr>
              <a:t> получил венгерский патент на своё изобретение. Однако выпуск опытной промышленной партии кубиков состоялся лишь в конце 1977-го. Первым производителем кубика был небольшой будапештский кооператив, выпустивший кубик как новогоднюю игрушку под Рождество 1978 года. Это был добротно сделанный под названием "Волшебный Кубик" (</a:t>
            </a:r>
            <a:r>
              <a:rPr lang="ru-RU" sz="2200" dirty="0" err="1" smtClean="0">
                <a:latin typeface="Times New Roman" pitchFamily="18" charset="0"/>
                <a:cs typeface="Times New Roman" pitchFamily="18" charset="0"/>
              </a:rPr>
              <a:t>Buvuos</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Kocka</a:t>
            </a:r>
            <a:r>
              <a:rPr lang="ru-RU" sz="2200" dirty="0" smtClean="0">
                <a:latin typeface="Times New Roman" pitchFamily="18" charset="0"/>
                <a:cs typeface="Times New Roman" pitchFamily="18" charset="0"/>
              </a:rPr>
              <a:t>) в красочной упаковке, единичные экземпляры которого появились и в СССР. До всемирного триумфа самой продаваемой в истории головоломки, которую держал в руках каждый восьмой житель планеты, кубику </a:t>
            </a:r>
            <a:r>
              <a:rPr lang="ru-RU" sz="2200" dirty="0" err="1" smtClean="0">
                <a:latin typeface="Times New Roman" pitchFamily="18" charset="0"/>
                <a:cs typeface="Times New Roman" pitchFamily="18" charset="0"/>
              </a:rPr>
              <a:t>Рубика</a:t>
            </a:r>
            <a:r>
              <a:rPr lang="ru-RU" sz="2200" dirty="0" smtClean="0">
                <a:latin typeface="Times New Roman" pitchFamily="18" charset="0"/>
                <a:cs typeface="Times New Roman" pitchFamily="18" charset="0"/>
              </a:rPr>
              <a:t> было ещё очень и очень далеко. Дело в том, что выпускавшийся с конца 1977-го в Венгрии ограниченным тиражом кубик </a:t>
            </a:r>
            <a:r>
              <a:rPr lang="ru-RU" sz="2200" dirty="0" err="1" smtClean="0">
                <a:latin typeface="Times New Roman" pitchFamily="18" charset="0"/>
                <a:cs typeface="Times New Roman" pitchFamily="18" charset="0"/>
              </a:rPr>
              <a:t>Рубика</a:t>
            </a:r>
            <a:r>
              <a:rPr lang="ru-RU" sz="2200" dirty="0" smtClean="0">
                <a:latin typeface="Times New Roman" pitchFamily="18" charset="0"/>
                <a:cs typeface="Times New Roman" pitchFamily="18" charset="0"/>
              </a:rPr>
              <a:t> далеко не сразу завоевал Запад</a:t>
            </a:r>
            <a:r>
              <a:rPr lang="ru-RU" sz="22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13398</TotalTime>
  <Words>1049</Words>
  <Application>Microsoft Office PowerPoint</Application>
  <PresentationFormat>Экран (4:3)</PresentationFormat>
  <Paragraphs>92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Техническая</vt:lpstr>
      <vt:lpstr>Исследовательская  работа по теме ”История  эрно  рубика  и создание «бессмертного» изобретения  Кубика  рубика”</vt:lpstr>
      <vt:lpstr>        эрно рубик</vt:lpstr>
      <vt:lpstr>Содержание:</vt:lpstr>
      <vt:lpstr>Цель работы:</vt:lpstr>
      <vt:lpstr>История автора кубика Рубика</vt:lpstr>
      <vt:lpstr>Когда появился кубик Рубика?</vt:lpstr>
      <vt:lpstr>Причина создания кубика Рубика.</vt:lpstr>
      <vt:lpstr>Опрос:</vt:lpstr>
      <vt:lpstr>Интересные факты  </vt:lpstr>
      <vt:lpstr>интересные факты</vt:lpstr>
      <vt:lpstr>интересные факты</vt:lpstr>
      <vt:lpstr>Мегаминкс</vt:lpstr>
      <vt:lpstr>интересные факты</vt:lpstr>
      <vt:lpstr>Способы сборки кубика Рубика</vt:lpstr>
      <vt:lpstr>Язык формул</vt:lpstr>
      <vt:lpstr>Некоторые  разновидности  головоломок</vt:lpstr>
      <vt:lpstr>Презентация PowerPoint</vt:lpstr>
      <vt:lpstr>Мои головоломки</vt:lpstr>
      <vt:lpstr>Почему взрослым и детям нравится кубик Рубика?</vt:lpstr>
      <vt:lpstr>Спасибо за помощь: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Эрно Рубик</dc:title>
  <dc:creator>User</dc:creator>
  <cp:lastModifiedBy>User</cp:lastModifiedBy>
  <cp:revision>52</cp:revision>
  <dcterms:created xsi:type="dcterms:W3CDTF">2011-11-18T14:24:06Z</dcterms:created>
  <dcterms:modified xsi:type="dcterms:W3CDTF">2012-01-27T03:58:53Z</dcterms:modified>
</cp:coreProperties>
</file>