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2" r:id="rId5"/>
    <p:sldId id="263" r:id="rId6"/>
    <p:sldId id="264" r:id="rId7"/>
    <p:sldId id="265" r:id="rId8"/>
    <p:sldId id="266"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2" d="100"/>
          <a:sy n="82" d="100"/>
        </p:scale>
        <p:origin x="-1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4EE2A9-75F4-4EDA-973E-258CAE9824A9}" type="datetimeFigureOut">
              <a:rPr lang="ru-RU" smtClean="0"/>
              <a:pPr/>
              <a:t>21.01.2012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E0AC1D-1C1C-4F0D-9C7F-27A33FC3E3A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EE2A9-75F4-4EDA-973E-258CAE9824A9}" type="datetimeFigureOut">
              <a:rPr lang="ru-RU" smtClean="0"/>
              <a:pPr/>
              <a:t>21.01.2012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0AC1D-1C1C-4F0D-9C7F-27A33FC3E3A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4"/>
            <a:ext cx="7772400" cy="1470025"/>
          </a:xfrm>
        </p:spPr>
        <p:txBody>
          <a:bodyPr/>
          <a:lstStyle/>
          <a:p>
            <a:r>
              <a:rPr lang="ru-RU" dirty="0" smtClean="0">
                <a:solidFill>
                  <a:srgbClr val="C00000"/>
                </a:solidFill>
              </a:rPr>
              <a:t>Естественные и социальные границы познания</a:t>
            </a:r>
            <a:endParaRPr lang="ru-RU"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3408"/>
            <a:ext cx="9144000" cy="1296144"/>
          </a:xfrm>
        </p:spPr>
        <p:txBody>
          <a:bodyPr>
            <a:normAutofit/>
          </a:bodyPr>
          <a:lstStyle/>
          <a:p>
            <a:r>
              <a:rPr lang="ru-RU" dirty="0" smtClean="0">
                <a:solidFill>
                  <a:schemeClr val="bg1"/>
                </a:solidFill>
              </a:rPr>
              <a:t>Существуют ли границы познания</a:t>
            </a:r>
            <a:r>
              <a:rPr lang="ru-RU" dirty="0" smtClean="0"/>
              <a:t>? </a:t>
            </a:r>
            <a:endParaRPr lang="ru-RU" dirty="0"/>
          </a:p>
        </p:txBody>
      </p:sp>
      <p:sp>
        <p:nvSpPr>
          <p:cNvPr id="4" name="TextBox 3"/>
          <p:cNvSpPr txBox="1"/>
          <p:nvPr/>
        </p:nvSpPr>
        <p:spPr>
          <a:xfrm>
            <a:off x="0" y="836712"/>
            <a:ext cx="8856984" cy="6494085"/>
          </a:xfrm>
          <a:prstGeom prst="rect">
            <a:avLst/>
          </a:prstGeom>
          <a:noFill/>
        </p:spPr>
        <p:txBody>
          <a:bodyPr wrap="square" rtlCol="0">
            <a:spAutoFit/>
          </a:bodyPr>
          <a:lstStyle/>
          <a:p>
            <a:r>
              <a:rPr lang="ru-RU" sz="2800" dirty="0" smtClean="0"/>
              <a:t>	</a:t>
            </a:r>
            <a:r>
              <a:rPr lang="ru-RU" sz="2800" dirty="0" smtClean="0">
                <a:solidFill>
                  <a:schemeClr val="bg1"/>
                </a:solidFill>
              </a:rPr>
              <a:t>Изучением данного вопроса занимается эпистемология (гносеология)- раздел философии занимающийся теорией познания и делящийся на такие течения как</a:t>
            </a:r>
            <a:r>
              <a:rPr lang="en-US" sz="2800" dirty="0" smtClean="0">
                <a:solidFill>
                  <a:schemeClr val="bg1"/>
                </a:solidFill>
              </a:rPr>
              <a:t>:</a:t>
            </a:r>
          </a:p>
          <a:p>
            <a:r>
              <a:rPr lang="ru-RU" sz="2800" dirty="0">
                <a:solidFill>
                  <a:schemeClr val="bg1"/>
                </a:solidFill>
              </a:rPr>
              <a:t>• гносеологический оптимизм — мир познаваем, границ познания нет, необходимы лишь время </a:t>
            </a:r>
            <a:r>
              <a:rPr lang="ru-RU" sz="2800" dirty="0" smtClean="0">
                <a:solidFill>
                  <a:schemeClr val="bg1"/>
                </a:solidFill>
              </a:rPr>
              <a:t>и средства</a:t>
            </a:r>
            <a:r>
              <a:rPr lang="ru-RU" sz="2800" dirty="0">
                <a:solidFill>
                  <a:schemeClr val="bg1"/>
                </a:solidFill>
              </a:rPr>
              <a:t>.</a:t>
            </a:r>
          </a:p>
          <a:p>
            <a:r>
              <a:rPr lang="ru-RU" sz="2800" dirty="0">
                <a:solidFill>
                  <a:schemeClr val="bg1"/>
                </a:solidFill>
              </a:rPr>
              <a:t>• агностицизм — мир непознаваем в принципе, человек не познаёт мир, а </a:t>
            </a:r>
            <a:r>
              <a:rPr lang="ru-RU" sz="2800" dirty="0" smtClean="0">
                <a:solidFill>
                  <a:schemeClr val="bg1"/>
                </a:solidFill>
              </a:rPr>
              <a:t>строит виртуальный </a:t>
            </a:r>
            <a:r>
              <a:rPr lang="ru-RU" sz="2800" dirty="0">
                <a:solidFill>
                  <a:schemeClr val="bg1"/>
                </a:solidFill>
              </a:rPr>
              <a:t>мир </a:t>
            </a:r>
            <a:r>
              <a:rPr lang="ru-RU" sz="2800" dirty="0" smtClean="0">
                <a:solidFill>
                  <a:schemeClr val="bg1"/>
                </a:solidFill>
              </a:rPr>
              <a:t>на основе </a:t>
            </a:r>
            <a:r>
              <a:rPr lang="ru-RU" sz="2800" dirty="0">
                <a:solidFill>
                  <a:schemeClr val="bg1"/>
                </a:solidFill>
              </a:rPr>
              <a:t>чувственного восприятия.</a:t>
            </a:r>
          </a:p>
          <a:p>
            <a:r>
              <a:rPr lang="ru-RU" sz="2800" dirty="0">
                <a:solidFill>
                  <a:schemeClr val="bg1"/>
                </a:solidFill>
              </a:rPr>
              <a:t>• скептицизм — мы познаём феноменальный мир, познаваемость подлинного мира проблематична.</a:t>
            </a:r>
          </a:p>
          <a:p>
            <a:r>
              <a:rPr lang="ru-RU" sz="2800" dirty="0">
                <a:solidFill>
                  <a:schemeClr val="bg1"/>
                </a:solidFill>
              </a:rPr>
              <a:t>• солипсизм — единственно-несомненно реально существую Я, все остальное — плод моей </a:t>
            </a:r>
            <a:r>
              <a:rPr lang="ru-RU" sz="2800" dirty="0" smtClean="0">
                <a:solidFill>
                  <a:schemeClr val="bg1"/>
                </a:solidFill>
              </a:rPr>
              <a:t>фантазии, кроме </a:t>
            </a:r>
            <a:r>
              <a:rPr lang="ru-RU" sz="2800" dirty="0">
                <a:solidFill>
                  <a:schemeClr val="bg1"/>
                </a:solidFill>
              </a:rPr>
              <a:t>меня мне познавать нечего</a:t>
            </a:r>
            <a:r>
              <a:rPr lang="ru-RU" sz="2800" dirty="0" smtClean="0">
                <a:solidFill>
                  <a:schemeClr val="bg1"/>
                </a:solidFill>
              </a:rPr>
              <a:t>.</a:t>
            </a:r>
          </a:p>
          <a:p>
            <a:endParaRPr lang="ru-RU" sz="24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12776"/>
            <a:ext cx="8229600" cy="4713387"/>
          </a:xfrm>
        </p:spPr>
        <p:txBody>
          <a:bodyPr>
            <a:normAutofit/>
          </a:bodyPr>
          <a:lstStyle/>
          <a:p>
            <a:pPr>
              <a:buNone/>
            </a:pPr>
            <a:r>
              <a:rPr lang="ru-RU" dirty="0" smtClean="0"/>
              <a:t>		</a:t>
            </a:r>
            <a:r>
              <a:rPr lang="ru-RU" sz="3600" dirty="0" smtClean="0"/>
              <a:t>Для </a:t>
            </a:r>
            <a:r>
              <a:rPr lang="ru-RU" sz="3600" dirty="0" smtClean="0"/>
              <a:t>начала рассмотрим вопрос о социальных или этических границах познания. </a:t>
            </a:r>
            <a:endParaRPr lang="ru-RU" sz="3600" dirty="0" smtClean="0"/>
          </a:p>
          <a:p>
            <a:pPr>
              <a:buNone/>
            </a:pPr>
            <a:r>
              <a:rPr lang="ru-RU" sz="3600" dirty="0" smtClean="0"/>
              <a:t>	</a:t>
            </a:r>
            <a:r>
              <a:rPr lang="ru-RU" sz="3600" dirty="0" smtClean="0"/>
              <a:t>	</a:t>
            </a:r>
            <a:r>
              <a:rPr lang="ru-RU" sz="3600" dirty="0" smtClean="0"/>
              <a:t>Социальные </a:t>
            </a:r>
            <a:r>
              <a:rPr lang="ru-RU" sz="3600" dirty="0" smtClean="0"/>
              <a:t>границы познания это те, которые человечество устанавливает само себе исходя из собственных убеждений или каких-либо норм.</a:t>
            </a:r>
          </a:p>
          <a:p>
            <a:endParaRPr lang="ru-RU" dirty="0"/>
          </a:p>
        </p:txBody>
      </p:sp>
      <p:sp>
        <p:nvSpPr>
          <p:cNvPr id="4" name="Заголовок 1"/>
          <p:cNvSpPr>
            <a:spLocks noGrp="1"/>
          </p:cNvSpPr>
          <p:nvPr>
            <p:ph type="title"/>
          </p:nvPr>
        </p:nvSpPr>
        <p:spPr>
          <a:xfrm>
            <a:off x="0" y="-243408"/>
            <a:ext cx="9144000" cy="1296144"/>
          </a:xfrm>
        </p:spPr>
        <p:txBody>
          <a:bodyPr>
            <a:normAutofit/>
          </a:bodyPr>
          <a:lstStyle/>
          <a:p>
            <a:r>
              <a:rPr lang="ru-RU" dirty="0" smtClean="0"/>
              <a:t>Существуют ли границы познания? </a:t>
            </a:r>
            <a:endParaRPr lang="ru-RU"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836712"/>
            <a:ext cx="9144000" cy="5324535"/>
          </a:xfrm>
          <a:prstGeom prst="rect">
            <a:avLst/>
          </a:prstGeom>
          <a:noFill/>
        </p:spPr>
        <p:txBody>
          <a:bodyPr wrap="square" rtlCol="0">
            <a:spAutoFit/>
          </a:bodyPr>
          <a:lstStyle/>
          <a:p>
            <a:pPr lvl="0" fontAlgn="base">
              <a:spcBef>
                <a:spcPct val="0"/>
              </a:spcBef>
              <a:spcAft>
                <a:spcPct val="0"/>
              </a:spcAft>
            </a:pPr>
            <a:r>
              <a:rPr lang="ru-RU" dirty="0" smtClean="0">
                <a:latin typeface="Calibri" pitchFamily="34" charset="0"/>
                <a:ea typeface="Calibri" pitchFamily="34" charset="0"/>
                <a:cs typeface="Calibri" pitchFamily="34" charset="0"/>
              </a:rPr>
              <a:t>	</a:t>
            </a:r>
            <a:r>
              <a:rPr lang="ru-RU" sz="2800" dirty="0" smtClean="0">
                <a:solidFill>
                  <a:schemeClr val="bg1"/>
                </a:solidFill>
                <a:latin typeface="+mj-lt"/>
                <a:ea typeface="Calibri" pitchFamily="34" charset="0"/>
                <a:cs typeface="Calibri" pitchFamily="34" charset="0"/>
              </a:rPr>
              <a:t>Например</a:t>
            </a:r>
            <a:r>
              <a:rPr lang="ru-RU" sz="2800" dirty="0" smtClean="0">
                <a:solidFill>
                  <a:schemeClr val="bg1"/>
                </a:solidFill>
                <a:latin typeface="+mj-lt"/>
                <a:ea typeface="Calibri" pitchFamily="34" charset="0"/>
                <a:cs typeface="Calibri" pitchFamily="34" charset="0"/>
              </a:rPr>
              <a:t>, так как исследование и открытия в области генетики человека, </a:t>
            </a:r>
            <a:r>
              <a:rPr lang="ru-RU" sz="2800" dirty="0" smtClean="0">
                <a:solidFill>
                  <a:schemeClr val="bg1"/>
                </a:solidFill>
                <a:latin typeface="+mj-lt"/>
                <a:ea typeface="Calibri" pitchFamily="34" charset="0"/>
                <a:cs typeface="Calibri" pitchFamily="34" charset="0"/>
              </a:rPr>
              <a:t>совершаемые</a:t>
            </a:r>
            <a:r>
              <a:rPr lang="ru-RU" sz="2800" dirty="0" smtClean="0">
                <a:solidFill>
                  <a:schemeClr val="bg1"/>
                </a:solidFill>
                <a:latin typeface="+mj-lt"/>
                <a:cs typeface="Arial" pitchFamily="34" charset="0"/>
              </a:rPr>
              <a:t> </a:t>
            </a:r>
            <a:r>
              <a:rPr lang="ru-RU" sz="2800" dirty="0" smtClean="0">
                <a:solidFill>
                  <a:schemeClr val="bg1"/>
                </a:solidFill>
                <a:latin typeface="+mj-lt"/>
                <a:ea typeface="Calibri" pitchFamily="34" charset="0"/>
                <a:cs typeface="Calibri" pitchFamily="34" charset="0"/>
              </a:rPr>
              <a:t>сегодня, носят практически революционный характер, то существуют вопросы тормозящие исследования в этой области</a:t>
            </a:r>
            <a:r>
              <a:rPr lang="ru-RU" sz="2800" dirty="0" smtClean="0">
                <a:solidFill>
                  <a:schemeClr val="bg1"/>
                </a:solidFill>
                <a:latin typeface="+mj-lt"/>
                <a:ea typeface="Calibri" pitchFamily="34" charset="0"/>
                <a:cs typeface="Calibri" pitchFamily="34" charset="0"/>
              </a:rPr>
              <a:t>.</a:t>
            </a:r>
          </a:p>
          <a:p>
            <a:pPr lvl="0" fontAlgn="base">
              <a:spcBef>
                <a:spcPct val="0"/>
              </a:spcBef>
              <a:spcAft>
                <a:spcPct val="0"/>
              </a:spcAft>
            </a:pPr>
            <a:endParaRPr lang="ru-RU" dirty="0" smtClean="0">
              <a:solidFill>
                <a:schemeClr val="bg1"/>
              </a:solidFill>
              <a:latin typeface="Calibri" pitchFamily="34" charset="0"/>
              <a:ea typeface="Calibri" pitchFamily="34" charset="0"/>
              <a:cs typeface="Calibri" pitchFamily="34" charset="0"/>
            </a:endParaRPr>
          </a:p>
          <a:p>
            <a:pPr lvl="1">
              <a:buFont typeface="Wingdings" pitchFamily="2" charset="2"/>
              <a:buChar char="Ø"/>
            </a:pPr>
            <a:r>
              <a:rPr lang="ru-RU" dirty="0" smtClean="0">
                <a:solidFill>
                  <a:schemeClr val="bg1"/>
                </a:solidFill>
              </a:rPr>
              <a:t>	</a:t>
            </a:r>
            <a:r>
              <a:rPr lang="ru-RU" sz="2400" dirty="0" smtClean="0">
                <a:solidFill>
                  <a:schemeClr val="bg1"/>
                </a:solidFill>
              </a:rPr>
              <a:t>Может </a:t>
            </a:r>
            <a:r>
              <a:rPr lang="ru-RU" sz="2400" dirty="0" smtClean="0">
                <a:solidFill>
                  <a:schemeClr val="bg1"/>
                </a:solidFill>
              </a:rPr>
              <a:t>ли генетическое тестирование населения стать </a:t>
            </a:r>
            <a:r>
              <a:rPr lang="ru-RU" sz="2400" dirty="0" smtClean="0">
                <a:solidFill>
                  <a:schemeClr val="bg1"/>
                </a:solidFill>
              </a:rPr>
              <a:t>основанием классификации групп </a:t>
            </a:r>
            <a:r>
              <a:rPr lang="ru-RU" sz="2400" dirty="0" smtClean="0">
                <a:solidFill>
                  <a:schemeClr val="bg1"/>
                </a:solidFill>
              </a:rPr>
              <a:t>населения и основанием для </a:t>
            </a:r>
            <a:r>
              <a:rPr lang="ru-RU" sz="2400" dirty="0" smtClean="0">
                <a:solidFill>
                  <a:schemeClr val="bg1"/>
                </a:solidFill>
              </a:rPr>
              <a:t>властей ограничения свобод "неблагополучных</a:t>
            </a:r>
            <a:r>
              <a:rPr lang="ru-RU" sz="2400" dirty="0" smtClean="0">
                <a:solidFill>
                  <a:schemeClr val="bg1"/>
                </a:solidFill>
              </a:rPr>
              <a:t>" людей</a:t>
            </a:r>
            <a:r>
              <a:rPr lang="ru-RU" sz="2400" dirty="0" smtClean="0">
                <a:solidFill>
                  <a:schemeClr val="bg1"/>
                </a:solidFill>
              </a:rPr>
              <a:t>?</a:t>
            </a:r>
          </a:p>
          <a:p>
            <a:pPr lvl="1"/>
            <a:endParaRPr lang="ru-RU" sz="2400" dirty="0" smtClean="0">
              <a:solidFill>
                <a:schemeClr val="bg1"/>
              </a:solidFill>
              <a:cs typeface="Calibri" pitchFamily="34" charset="0"/>
            </a:endParaRPr>
          </a:p>
          <a:p>
            <a:pPr lvl="1">
              <a:buFont typeface="Wingdings" pitchFamily="2" charset="2"/>
              <a:buChar char="Ø"/>
            </a:pPr>
            <a:r>
              <a:rPr lang="ru-RU" sz="2400" dirty="0" smtClean="0">
                <a:solidFill>
                  <a:schemeClr val="bg1"/>
                </a:solidFill>
              </a:rPr>
              <a:t>     Может </a:t>
            </a:r>
            <a:r>
              <a:rPr lang="ru-RU" sz="2400" dirty="0" smtClean="0">
                <a:solidFill>
                  <a:schemeClr val="bg1"/>
                </a:solidFill>
              </a:rPr>
              <a:t>ли геном стать критерием оценки личности</a:t>
            </a:r>
            <a:r>
              <a:rPr lang="ru-RU" sz="2400" dirty="0" smtClean="0">
                <a:solidFill>
                  <a:schemeClr val="bg1"/>
                </a:solidFill>
              </a:rPr>
              <a:t>?</a:t>
            </a:r>
          </a:p>
          <a:p>
            <a:pPr lvl="1">
              <a:buFont typeface="Wingdings" pitchFamily="2" charset="2"/>
              <a:buChar char="Ø"/>
            </a:pPr>
            <a:endParaRPr lang="ru-RU" sz="2400" dirty="0" smtClean="0">
              <a:solidFill>
                <a:schemeClr val="bg1"/>
              </a:solidFill>
            </a:endParaRPr>
          </a:p>
          <a:p>
            <a:pPr lvl="1">
              <a:buFont typeface="Wingdings" pitchFamily="2" charset="2"/>
              <a:buChar char="Ø"/>
            </a:pPr>
            <a:r>
              <a:rPr lang="ru-RU" sz="2400" dirty="0" smtClean="0">
                <a:solidFill>
                  <a:schemeClr val="bg1"/>
                </a:solidFill>
              </a:rPr>
              <a:t>     Этично </a:t>
            </a:r>
            <a:r>
              <a:rPr lang="ru-RU" sz="2400" dirty="0" smtClean="0">
                <a:solidFill>
                  <a:schemeClr val="bg1"/>
                </a:solidFill>
              </a:rPr>
              <a:t>ли создание "запасных частей" для рынка </a:t>
            </a:r>
            <a:r>
              <a:rPr lang="ru-RU" sz="2400" dirty="0" smtClean="0">
                <a:solidFill>
                  <a:schemeClr val="bg1"/>
                </a:solidFill>
              </a:rPr>
              <a:t>органов, тканей, генов </a:t>
            </a:r>
            <a:r>
              <a:rPr lang="ru-RU" sz="2400" dirty="0" smtClean="0">
                <a:solidFill>
                  <a:schemeClr val="bg1"/>
                </a:solidFill>
              </a:rPr>
              <a:t>с использованием внутриутробных зародышей?</a:t>
            </a:r>
          </a:p>
          <a:p>
            <a:pPr lvl="1">
              <a:buFont typeface="Wingdings" pitchFamily="2" charset="2"/>
              <a:buChar char="Ø"/>
            </a:pPr>
            <a:endParaRPr lang="ru-RU" dirty="0" smtClean="0"/>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buNone/>
            </a:pPr>
            <a:r>
              <a:rPr lang="ru-RU" dirty="0" smtClean="0">
                <a:solidFill>
                  <a:schemeClr val="bg1"/>
                </a:solidFill>
              </a:rPr>
              <a:t>	</a:t>
            </a:r>
            <a:r>
              <a:rPr lang="ru-RU" dirty="0" smtClean="0">
                <a:solidFill>
                  <a:schemeClr val="bg1"/>
                </a:solidFill>
              </a:rPr>
              <a:t>	</a:t>
            </a:r>
            <a:r>
              <a:rPr lang="ru-RU" sz="2800" dirty="0" smtClean="0">
                <a:solidFill>
                  <a:schemeClr val="bg1"/>
                </a:solidFill>
              </a:rPr>
              <a:t>Также примером для социальных границ может послужить запрет на клонирование человека.</a:t>
            </a:r>
          </a:p>
          <a:p>
            <a:pPr>
              <a:buNone/>
            </a:pPr>
            <a:r>
              <a:rPr lang="ru-RU" sz="2400" b="1" dirty="0" smtClean="0">
                <a:solidFill>
                  <a:schemeClr val="bg1"/>
                </a:solidFill>
              </a:rPr>
              <a:t>   Социально-этический аспект</a:t>
            </a:r>
            <a:r>
              <a:rPr lang="en-US" dirty="0" smtClean="0">
                <a:solidFill>
                  <a:schemeClr val="bg1"/>
                </a:solidFill>
              </a:rPr>
              <a:t>: </a:t>
            </a:r>
            <a:r>
              <a:rPr lang="ru-RU" sz="2000" dirty="0" smtClean="0">
                <a:solidFill>
                  <a:schemeClr val="bg1"/>
                </a:solidFill>
              </a:rPr>
              <a:t>Опасения вызывают такие моменты, как большой процент неудач при клонировании и связанные с этим возможности появления неполноценных людей. А также вопросы отцовства, материнства, наследования, брака и многие другие</a:t>
            </a:r>
            <a:r>
              <a:rPr lang="ru-RU" sz="2000" dirty="0" smtClean="0">
                <a:solidFill>
                  <a:schemeClr val="bg1"/>
                </a:solidFill>
              </a:rPr>
              <a:t>.</a:t>
            </a:r>
          </a:p>
          <a:p>
            <a:pPr>
              <a:buNone/>
            </a:pPr>
            <a:r>
              <a:rPr lang="ru-RU" sz="2000" b="1" dirty="0" smtClean="0">
                <a:solidFill>
                  <a:schemeClr val="bg1"/>
                </a:solidFill>
              </a:rPr>
              <a:t>   Этико-религиозный аспект</a:t>
            </a:r>
            <a:r>
              <a:rPr lang="en-US" sz="2000" b="1" dirty="0" smtClean="0">
                <a:solidFill>
                  <a:schemeClr val="bg1"/>
                </a:solidFill>
              </a:rPr>
              <a:t>:  </a:t>
            </a:r>
            <a:r>
              <a:rPr lang="ru-RU" sz="2000" dirty="0" smtClean="0">
                <a:solidFill>
                  <a:schemeClr val="bg1"/>
                </a:solidFill>
              </a:rPr>
              <a:t>Ключевым моментом, который вызывает наибольшее неприятие, является ложный посыл, что для получения клона одного человека якобы необходимо убить находящийся на самой ранней стадии развития, но уже начавший формироваться эмбрион другого человеческого </a:t>
            </a:r>
            <a:r>
              <a:rPr lang="ru-RU" sz="2000" dirty="0" smtClean="0">
                <a:solidFill>
                  <a:schemeClr val="bg1"/>
                </a:solidFill>
              </a:rPr>
              <a:t>зародыша.</a:t>
            </a:r>
            <a:endParaRPr lang="ru-RU" sz="2000" b="1" dirty="0" smtClean="0">
              <a:solidFill>
                <a:schemeClr val="bg1"/>
              </a:solidFill>
            </a:endParaRPr>
          </a:p>
          <a:p>
            <a:pPr>
              <a:buNone/>
            </a:pPr>
            <a:r>
              <a:rPr lang="ru-RU" sz="2000" b="1" dirty="0" smtClean="0">
                <a:solidFill>
                  <a:schemeClr val="bg1"/>
                </a:solidFill>
              </a:rPr>
              <a:t>	Примечания</a:t>
            </a:r>
            <a:r>
              <a:rPr lang="en-US" sz="2000" b="1" dirty="0" smtClean="0">
                <a:solidFill>
                  <a:schemeClr val="bg1"/>
                </a:solidFill>
              </a:rPr>
              <a:t>:</a:t>
            </a:r>
          </a:p>
          <a:p>
            <a:pPr>
              <a:buFont typeface="Wingdings" pitchFamily="2" charset="2"/>
              <a:buChar char="Ø"/>
            </a:pPr>
            <a:r>
              <a:rPr lang="ru-RU" sz="2000" dirty="0" smtClean="0">
                <a:solidFill>
                  <a:schemeClr val="bg1"/>
                </a:solidFill>
              </a:rPr>
              <a:t>Владимир </a:t>
            </a:r>
            <a:r>
              <a:rPr lang="ru-RU" sz="2000" dirty="0" smtClean="0">
                <a:solidFill>
                  <a:schemeClr val="bg1"/>
                </a:solidFill>
              </a:rPr>
              <a:t>Жириновский заявил </a:t>
            </a:r>
            <a:r>
              <a:rPr lang="ru-RU" sz="2000" dirty="0" smtClean="0">
                <a:solidFill>
                  <a:schemeClr val="bg1"/>
                </a:solidFill>
              </a:rPr>
              <a:t>– </a:t>
            </a:r>
            <a:r>
              <a:rPr lang="en-US" sz="2000" dirty="0" smtClean="0">
                <a:solidFill>
                  <a:schemeClr val="bg1"/>
                </a:solidFill>
              </a:rPr>
              <a:t>“</a:t>
            </a:r>
            <a:r>
              <a:rPr lang="ru-RU" sz="2000" dirty="0" smtClean="0">
                <a:solidFill>
                  <a:schemeClr val="bg1"/>
                </a:solidFill>
              </a:rPr>
              <a:t>обязательно </a:t>
            </a:r>
            <a:r>
              <a:rPr lang="ru-RU" sz="2000" dirty="0" smtClean="0">
                <a:solidFill>
                  <a:schemeClr val="bg1"/>
                </a:solidFill>
              </a:rPr>
              <a:t>будем добиваться, чтобы снять запреты на клонирование людей — это нужно для экономики, для демографии, для семьи, для традиций, это только польза, тут вреда никакого </a:t>
            </a:r>
            <a:r>
              <a:rPr lang="ru-RU" sz="2000" dirty="0" smtClean="0">
                <a:solidFill>
                  <a:schemeClr val="bg1"/>
                </a:solidFill>
              </a:rPr>
              <a:t>нет</a:t>
            </a:r>
            <a:r>
              <a:rPr lang="en-US" sz="2000" dirty="0" smtClean="0">
                <a:solidFill>
                  <a:schemeClr val="bg1"/>
                </a:solidFill>
              </a:rPr>
              <a:t>”</a:t>
            </a:r>
            <a:r>
              <a:rPr lang="ru-RU" sz="2000" dirty="0" smtClean="0">
                <a:solidFill>
                  <a:schemeClr val="bg1"/>
                </a:solidFill>
              </a:rPr>
              <a:t>.</a:t>
            </a:r>
          </a:p>
          <a:p>
            <a:pPr>
              <a:buFont typeface="Wingdings" pitchFamily="2" charset="2"/>
              <a:buChar char="Ø"/>
            </a:pPr>
            <a:r>
              <a:rPr lang="ru-RU" sz="2000" dirty="0" smtClean="0">
                <a:solidFill>
                  <a:schemeClr val="bg1"/>
                </a:solidFill>
              </a:rPr>
              <a:t>В декабре </a:t>
            </a:r>
            <a:r>
              <a:rPr lang="ru-RU" sz="2000" dirty="0" smtClean="0">
                <a:solidFill>
                  <a:schemeClr val="bg1"/>
                </a:solidFill>
              </a:rPr>
              <a:t>2006 года в Австралии был снят запрет на клонирование человеческого эмбриона.</a:t>
            </a:r>
            <a:endParaRPr lang="en-US" sz="2000" b="1" dirty="0" smtClean="0">
              <a:solidFill>
                <a:schemeClr val="bg1"/>
              </a:solidFill>
            </a:endParaRPr>
          </a:p>
          <a:p>
            <a:pPr>
              <a:buNone/>
            </a:pPr>
            <a:endParaRPr lang="ru-RU" sz="2000" b="1" dirty="0" smtClean="0"/>
          </a:p>
          <a:p>
            <a:pPr>
              <a:buNone/>
            </a:pPr>
            <a:endParaRPr lang="ru-RU" sz="2000" dirty="0" smtClean="0"/>
          </a:p>
          <a:p>
            <a:pPr>
              <a:buNone/>
            </a:pPr>
            <a:endParaRPr lang="ru-RU"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r>
              <a:rPr lang="ru-RU" sz="4800" dirty="0" smtClean="0"/>
              <a:t>Естественные границы познания</a:t>
            </a:r>
            <a:endParaRPr lang="ru-RU" sz="4800" dirty="0"/>
          </a:p>
        </p:txBody>
      </p:sp>
      <p:sp>
        <p:nvSpPr>
          <p:cNvPr id="3" name="Содержимое 2"/>
          <p:cNvSpPr>
            <a:spLocks noGrp="1"/>
          </p:cNvSpPr>
          <p:nvPr>
            <p:ph idx="1"/>
          </p:nvPr>
        </p:nvSpPr>
        <p:spPr>
          <a:xfrm>
            <a:off x="251520" y="980728"/>
            <a:ext cx="8712968" cy="5688632"/>
          </a:xfrm>
        </p:spPr>
        <p:txBody>
          <a:bodyPr/>
          <a:lstStyle/>
          <a:p>
            <a:pPr>
              <a:buNone/>
            </a:pPr>
            <a:r>
              <a:rPr lang="ru-RU" dirty="0" smtClean="0"/>
              <a:t>	</a:t>
            </a:r>
            <a:r>
              <a:rPr lang="ru-RU" dirty="0" smtClean="0"/>
              <a:t>	Если же с социальными границами всё понятно, то естественные границы познания мало зависят от человека. Гносеологический </a:t>
            </a:r>
            <a:r>
              <a:rPr lang="ru-RU" dirty="0" smtClean="0"/>
              <a:t>оптимизм </a:t>
            </a:r>
            <a:r>
              <a:rPr lang="ru-RU" dirty="0" smtClean="0"/>
              <a:t>уверяет нас в том, что мир познаваем и </a:t>
            </a:r>
            <a:r>
              <a:rPr lang="ru-RU" dirty="0" smtClean="0"/>
              <a:t>границ познания </a:t>
            </a:r>
            <a:r>
              <a:rPr lang="ru-RU" dirty="0" smtClean="0"/>
              <a:t>нет. Но в науке бытует такое мнение что например квантовую теорию никто не понимает, но используют.</a:t>
            </a:r>
          </a:p>
          <a:p>
            <a:pPr>
              <a:buNone/>
            </a:pPr>
            <a:r>
              <a:rPr lang="en-US" i="1" dirty="0" smtClean="0"/>
              <a:t>		“</a:t>
            </a:r>
            <a:r>
              <a:rPr lang="ru-RU" i="1" dirty="0" smtClean="0"/>
              <a:t>Квантовая </a:t>
            </a:r>
            <a:r>
              <a:rPr lang="ru-RU" i="1" dirty="0" smtClean="0"/>
              <a:t>теория учит нас, </a:t>
            </a:r>
            <a:r>
              <a:rPr lang="ru-RU" i="1" dirty="0" smtClean="0"/>
              <a:t>что существуют естественные пределы человеческого познания</a:t>
            </a:r>
            <a:r>
              <a:rPr lang="en-US" i="1" dirty="0" smtClean="0"/>
              <a:t>”.        </a:t>
            </a:r>
            <a:r>
              <a:rPr lang="ru-RU" i="1" dirty="0" err="1" smtClean="0"/>
              <a:t>А.Боум</a:t>
            </a:r>
            <a:endParaRPr lang="ru-RU" dirty="0" smtClean="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lnSpcReduction="10000"/>
          </a:bodyPr>
          <a:lstStyle/>
          <a:p>
            <a:pPr>
              <a:buNone/>
            </a:pPr>
            <a:r>
              <a:rPr lang="ru-RU" dirty="0" smtClean="0">
                <a:solidFill>
                  <a:schemeClr val="bg1"/>
                </a:solidFill>
              </a:rPr>
              <a:t>		Если же границы естественного познания существуют, то возникает другой вопрос – Возможно ли расширение этих границ?</a:t>
            </a:r>
          </a:p>
          <a:p>
            <a:pPr>
              <a:buNone/>
            </a:pPr>
            <a:r>
              <a:rPr lang="ru-RU" dirty="0" smtClean="0">
                <a:solidFill>
                  <a:schemeClr val="bg1"/>
                </a:solidFill>
              </a:rPr>
              <a:t>Данным вопросом озадачены </a:t>
            </a:r>
            <a:r>
              <a:rPr lang="ru-RU" dirty="0" err="1" smtClean="0">
                <a:solidFill>
                  <a:schemeClr val="bg1"/>
                </a:solidFill>
              </a:rPr>
              <a:t>Трансгуманисты</a:t>
            </a:r>
            <a:r>
              <a:rPr lang="ru-RU" dirty="0" smtClean="0">
                <a:solidFill>
                  <a:schemeClr val="bg1"/>
                </a:solidFill>
              </a:rPr>
              <a:t>.</a:t>
            </a:r>
          </a:p>
          <a:p>
            <a:pPr>
              <a:buNone/>
            </a:pPr>
            <a:r>
              <a:rPr lang="ru-RU" b="1" dirty="0" smtClean="0"/>
              <a:t>	</a:t>
            </a:r>
            <a:r>
              <a:rPr lang="ru-RU" b="1" dirty="0" err="1" smtClean="0">
                <a:solidFill>
                  <a:schemeClr val="bg1"/>
                </a:solidFill>
              </a:rPr>
              <a:t>Трансгуманизм</a:t>
            </a:r>
            <a:r>
              <a:rPr lang="ru-RU" b="1" dirty="0" smtClean="0">
                <a:solidFill>
                  <a:schemeClr val="bg1"/>
                </a:solidFill>
              </a:rPr>
              <a:t> </a:t>
            </a:r>
            <a:r>
              <a:rPr lang="ru-RU" b="1" dirty="0" smtClean="0">
                <a:solidFill>
                  <a:schemeClr val="bg1"/>
                </a:solidFill>
              </a:rPr>
              <a:t>— </a:t>
            </a:r>
            <a:r>
              <a:rPr lang="ru-RU" dirty="0" smtClean="0">
                <a:solidFill>
                  <a:schemeClr val="bg1"/>
                </a:solidFill>
              </a:rPr>
              <a:t>рациональное </a:t>
            </a:r>
            <a:r>
              <a:rPr lang="ru-RU" dirty="0" smtClean="0">
                <a:solidFill>
                  <a:schemeClr val="bg1"/>
                </a:solidFill>
              </a:rPr>
              <a:t>мировоззрение, основанное на</a:t>
            </a:r>
          </a:p>
          <a:p>
            <a:pPr>
              <a:buNone/>
            </a:pPr>
            <a:r>
              <a:rPr lang="ru-RU" b="1" dirty="0" smtClean="0">
                <a:solidFill>
                  <a:schemeClr val="bg1"/>
                </a:solidFill>
              </a:rPr>
              <a:t>    </a:t>
            </a:r>
            <a:r>
              <a:rPr lang="ru-RU" dirty="0" smtClean="0">
                <a:solidFill>
                  <a:schemeClr val="bg1"/>
                </a:solidFill>
              </a:rPr>
              <a:t>осмыслении достижений </a:t>
            </a:r>
            <a:r>
              <a:rPr lang="ru-RU" dirty="0" smtClean="0">
                <a:solidFill>
                  <a:schemeClr val="bg1"/>
                </a:solidFill>
              </a:rPr>
              <a:t>и </a:t>
            </a:r>
            <a:endParaRPr lang="ru-RU" dirty="0" smtClean="0">
              <a:solidFill>
                <a:schemeClr val="bg1"/>
              </a:solidFill>
            </a:endParaRPr>
          </a:p>
          <a:p>
            <a:pPr>
              <a:buNone/>
            </a:pPr>
            <a:r>
              <a:rPr lang="ru-RU" dirty="0" smtClean="0">
                <a:solidFill>
                  <a:schemeClr val="bg1"/>
                </a:solidFill>
              </a:rPr>
              <a:t> </a:t>
            </a:r>
            <a:r>
              <a:rPr lang="ru-RU" dirty="0" smtClean="0">
                <a:solidFill>
                  <a:schemeClr val="bg1"/>
                </a:solidFill>
              </a:rPr>
              <a:t>   перспектив </a:t>
            </a:r>
            <a:r>
              <a:rPr lang="ru-RU" dirty="0" smtClean="0">
                <a:solidFill>
                  <a:schemeClr val="bg1"/>
                </a:solidFill>
              </a:rPr>
              <a:t>науки, которое </a:t>
            </a:r>
            <a:r>
              <a:rPr lang="ru-RU" dirty="0" smtClean="0">
                <a:solidFill>
                  <a:schemeClr val="bg1"/>
                </a:solidFill>
              </a:rPr>
              <a:t>признаёт возможность и желательность фундаментальных изменений </a:t>
            </a:r>
            <a:r>
              <a:rPr lang="ru-RU" dirty="0" smtClean="0">
                <a:solidFill>
                  <a:schemeClr val="bg1"/>
                </a:solidFill>
              </a:rPr>
              <a:t>в положении человека </a:t>
            </a:r>
            <a:r>
              <a:rPr lang="ru-RU" dirty="0" smtClean="0">
                <a:solidFill>
                  <a:schemeClr val="bg1"/>
                </a:solidFill>
              </a:rPr>
              <a:t>с помощью передовых </a:t>
            </a:r>
            <a:r>
              <a:rPr lang="ru-RU" dirty="0" smtClean="0">
                <a:solidFill>
                  <a:schemeClr val="bg1"/>
                </a:solidFill>
              </a:rPr>
              <a:t>технологий с целью </a:t>
            </a:r>
            <a:r>
              <a:rPr lang="ru-RU" dirty="0" smtClean="0">
                <a:solidFill>
                  <a:schemeClr val="bg1"/>
                </a:solidFill>
              </a:rPr>
              <a:t>ликвидировать страдания</a:t>
            </a:r>
            <a:r>
              <a:rPr lang="ru-RU" dirty="0" smtClean="0">
                <a:solidFill>
                  <a:schemeClr val="bg1"/>
                </a:solidFill>
              </a:rPr>
              <a:t>, </a:t>
            </a:r>
            <a:r>
              <a:rPr lang="ru-RU" dirty="0" smtClean="0">
                <a:solidFill>
                  <a:schemeClr val="bg1"/>
                </a:solidFill>
              </a:rPr>
              <a:t>старение человека </a:t>
            </a:r>
            <a:r>
              <a:rPr lang="ru-RU" dirty="0" smtClean="0">
                <a:solidFill>
                  <a:schemeClr val="bg1"/>
                </a:solidFill>
              </a:rPr>
              <a:t>и смерть </a:t>
            </a:r>
            <a:r>
              <a:rPr lang="ru-RU" dirty="0" smtClean="0">
                <a:solidFill>
                  <a:schemeClr val="bg1"/>
                </a:solidFill>
              </a:rPr>
              <a:t>и значительно </a:t>
            </a:r>
            <a:r>
              <a:rPr lang="ru-RU" dirty="0" smtClean="0">
                <a:solidFill>
                  <a:schemeClr val="bg1"/>
                </a:solidFill>
              </a:rPr>
              <a:t>усилить физические, умственные </a:t>
            </a:r>
            <a:r>
              <a:rPr lang="ru-RU" dirty="0" smtClean="0">
                <a:solidFill>
                  <a:schemeClr val="bg1"/>
                </a:solidFill>
              </a:rPr>
              <a:t>и психологические </a:t>
            </a:r>
            <a:r>
              <a:rPr lang="ru-RU" dirty="0" smtClean="0">
                <a:solidFill>
                  <a:schemeClr val="bg1"/>
                </a:solidFill>
              </a:rPr>
              <a:t>возможности </a:t>
            </a:r>
            <a:r>
              <a:rPr lang="ru-RU" dirty="0" smtClean="0">
                <a:solidFill>
                  <a:schemeClr val="bg1"/>
                </a:solidFill>
              </a:rPr>
              <a:t>человека.</a:t>
            </a:r>
          </a:p>
          <a:p>
            <a:pPr>
              <a:buNone/>
            </a:pPr>
            <a:endParaRPr lang="ru-RU" dirty="0"/>
          </a:p>
        </p:txBody>
      </p:sp>
      <p:pic>
        <p:nvPicPr>
          <p:cNvPr id="5" name="Рисунок 4"/>
          <p:cNvPicPr/>
          <p:nvPr/>
        </p:nvPicPr>
        <p:blipFill>
          <a:blip r:embed="rId3" cstate="print"/>
          <a:srcRect/>
          <a:stretch>
            <a:fillRect/>
          </a:stretch>
        </p:blipFill>
        <p:spPr bwMode="auto">
          <a:xfrm>
            <a:off x="6948264" y="1916832"/>
            <a:ext cx="2195736" cy="2088232"/>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r>
              <a:rPr lang="ru-RU" sz="4800" dirty="0" smtClean="0">
                <a:solidFill>
                  <a:srgbClr val="0070C0"/>
                </a:solidFill>
              </a:rPr>
              <a:t>Возможно ли расширение границ?</a:t>
            </a:r>
            <a:endParaRPr lang="ru-RU" sz="4800" dirty="0">
              <a:solidFill>
                <a:srgbClr val="0070C0"/>
              </a:solidFill>
            </a:endParaRPr>
          </a:p>
        </p:txBody>
      </p:sp>
      <p:sp>
        <p:nvSpPr>
          <p:cNvPr id="3" name="Содержимое 2"/>
          <p:cNvSpPr>
            <a:spLocks noGrp="1"/>
          </p:cNvSpPr>
          <p:nvPr>
            <p:ph idx="1"/>
          </p:nvPr>
        </p:nvSpPr>
        <p:spPr>
          <a:xfrm>
            <a:off x="0" y="1340768"/>
            <a:ext cx="9144000" cy="5805264"/>
          </a:xfrm>
        </p:spPr>
        <p:txBody>
          <a:bodyPr/>
          <a:lstStyle/>
          <a:p>
            <a:pPr>
              <a:buNone/>
            </a:pPr>
            <a:r>
              <a:rPr lang="ru-RU" dirty="0" smtClean="0"/>
              <a:t>		</a:t>
            </a:r>
            <a:r>
              <a:rPr lang="ru-RU" sz="2800" dirty="0" smtClean="0">
                <a:solidFill>
                  <a:schemeClr val="tx1">
                    <a:lumMod val="95000"/>
                    <a:lumOff val="5000"/>
                  </a:schemeClr>
                </a:solidFill>
              </a:rPr>
              <a:t>Стремление людей увеличить возможности своего мозга привело к появлению </a:t>
            </a:r>
            <a:r>
              <a:rPr lang="ru-RU" sz="2800" b="1" dirty="0" err="1" smtClean="0">
                <a:solidFill>
                  <a:schemeClr val="tx1">
                    <a:lumMod val="95000"/>
                    <a:lumOff val="5000"/>
                  </a:schemeClr>
                </a:solidFill>
              </a:rPr>
              <a:t>ноотропов</a:t>
            </a:r>
            <a:r>
              <a:rPr lang="ru-RU" sz="2800" b="1" dirty="0" smtClean="0">
                <a:solidFill>
                  <a:schemeClr val="tx1">
                    <a:lumMod val="95000"/>
                    <a:lumOff val="5000"/>
                  </a:schemeClr>
                </a:solidFill>
              </a:rPr>
              <a:t>.</a:t>
            </a:r>
          </a:p>
          <a:p>
            <a:pPr>
              <a:buNone/>
            </a:pPr>
            <a:r>
              <a:rPr lang="ru-RU" sz="2800" b="1" dirty="0" smtClean="0">
                <a:solidFill>
                  <a:schemeClr val="tx1">
                    <a:lumMod val="95000"/>
                    <a:lumOff val="5000"/>
                  </a:schemeClr>
                </a:solidFill>
              </a:rPr>
              <a:t>	</a:t>
            </a:r>
            <a:r>
              <a:rPr lang="ru-RU" sz="2800" b="1" dirty="0" smtClean="0">
                <a:solidFill>
                  <a:schemeClr val="tx1">
                    <a:lumMod val="95000"/>
                    <a:lumOff val="5000"/>
                  </a:schemeClr>
                </a:solidFill>
              </a:rPr>
              <a:t>	Ноотропы</a:t>
            </a:r>
            <a:r>
              <a:rPr lang="ru-RU" sz="2800" b="1" dirty="0" smtClean="0">
                <a:solidFill>
                  <a:schemeClr val="tx1">
                    <a:lumMod val="95000"/>
                    <a:lumOff val="5000"/>
                  </a:schemeClr>
                </a:solidFill>
              </a:rPr>
              <a:t>, </a:t>
            </a:r>
            <a:r>
              <a:rPr lang="ru-RU" sz="2800" dirty="0" smtClean="0">
                <a:solidFill>
                  <a:schemeClr val="tx1">
                    <a:lumMod val="95000"/>
                    <a:lumOff val="5000"/>
                  </a:schemeClr>
                </a:solidFill>
              </a:rPr>
              <a:t>они же </a:t>
            </a:r>
            <a:r>
              <a:rPr lang="ru-RU" sz="2800" i="1" dirty="0" err="1" smtClean="0">
                <a:solidFill>
                  <a:schemeClr val="tx1">
                    <a:lumMod val="95000"/>
                    <a:lumOff val="5000"/>
                  </a:schemeClr>
                </a:solidFill>
              </a:rPr>
              <a:t>нейрометаболические</a:t>
            </a:r>
            <a:r>
              <a:rPr lang="ru-RU" sz="2800" i="1" dirty="0" smtClean="0">
                <a:solidFill>
                  <a:schemeClr val="tx1">
                    <a:lumMod val="95000"/>
                    <a:lumOff val="5000"/>
                  </a:schemeClr>
                </a:solidFill>
              </a:rPr>
              <a:t> стимуляторы — это средства, оказывающие прямое </a:t>
            </a:r>
            <a:r>
              <a:rPr lang="ru-RU" sz="2800" i="1" dirty="0" smtClean="0">
                <a:solidFill>
                  <a:schemeClr val="tx1">
                    <a:lumMod val="95000"/>
                    <a:lumOff val="5000"/>
                  </a:schemeClr>
                </a:solidFill>
              </a:rPr>
              <a:t>активирующее </a:t>
            </a:r>
            <a:r>
              <a:rPr lang="ru-RU" sz="2800" dirty="0" smtClean="0">
                <a:solidFill>
                  <a:schemeClr val="tx1">
                    <a:lumMod val="95000"/>
                    <a:lumOff val="5000"/>
                  </a:schemeClr>
                </a:solidFill>
              </a:rPr>
              <a:t>влияние </a:t>
            </a:r>
            <a:r>
              <a:rPr lang="ru-RU" sz="2800" dirty="0" smtClean="0">
                <a:solidFill>
                  <a:schemeClr val="tx1">
                    <a:lumMod val="95000"/>
                    <a:lumOff val="5000"/>
                  </a:schemeClr>
                </a:solidFill>
              </a:rPr>
              <a:t>на </a:t>
            </a:r>
            <a:r>
              <a:rPr lang="ru-RU" sz="2800" dirty="0" smtClean="0">
                <a:solidFill>
                  <a:schemeClr val="tx1">
                    <a:lumMod val="95000"/>
                    <a:lumOff val="5000"/>
                  </a:schemeClr>
                </a:solidFill>
              </a:rPr>
              <a:t>обучение, улучшающие </a:t>
            </a:r>
            <a:r>
              <a:rPr lang="ru-RU" sz="2800" dirty="0" smtClean="0">
                <a:solidFill>
                  <a:schemeClr val="tx1">
                    <a:lumMod val="95000"/>
                    <a:lumOff val="5000"/>
                  </a:schemeClr>
                </a:solidFill>
              </a:rPr>
              <a:t>память и умственную деятельность, а также повышающие </a:t>
            </a:r>
            <a:r>
              <a:rPr lang="ru-RU" sz="2800" dirty="0" smtClean="0">
                <a:solidFill>
                  <a:schemeClr val="tx1">
                    <a:lumMod val="95000"/>
                    <a:lumOff val="5000"/>
                  </a:schemeClr>
                </a:solidFill>
              </a:rPr>
              <a:t>устойчивость мозга </a:t>
            </a:r>
            <a:r>
              <a:rPr lang="ru-RU" sz="2800" dirty="0" smtClean="0">
                <a:solidFill>
                  <a:schemeClr val="tx1">
                    <a:lumMod val="95000"/>
                    <a:lumOff val="5000"/>
                  </a:schemeClr>
                </a:solidFill>
              </a:rPr>
              <a:t>к агрессивным воздействиям</a:t>
            </a:r>
            <a:r>
              <a:rPr lang="ru-RU" sz="2800" dirty="0" smtClean="0">
                <a:solidFill>
                  <a:schemeClr val="tx1">
                    <a:lumMod val="95000"/>
                    <a:lumOff val="5000"/>
                  </a:schemeClr>
                </a:solidFill>
              </a:rPr>
              <a:t>.</a:t>
            </a:r>
          </a:p>
          <a:p>
            <a:pPr>
              <a:buNone/>
            </a:pPr>
            <a:r>
              <a:rPr lang="ru-RU" sz="2800" dirty="0" smtClean="0">
                <a:solidFill>
                  <a:schemeClr val="tx1">
                    <a:lumMod val="95000"/>
                    <a:lumOff val="5000"/>
                  </a:schemeClr>
                </a:solidFill>
              </a:rPr>
              <a:t>		Известные ноотропы</a:t>
            </a:r>
            <a:r>
              <a:rPr lang="en-US" sz="2800" dirty="0" smtClean="0">
                <a:solidFill>
                  <a:schemeClr val="tx1">
                    <a:lumMod val="95000"/>
                    <a:lumOff val="5000"/>
                  </a:schemeClr>
                </a:solidFill>
              </a:rPr>
              <a:t>: </a:t>
            </a:r>
            <a:r>
              <a:rPr lang="ru-RU" sz="2800" b="1" dirty="0" smtClean="0">
                <a:solidFill>
                  <a:schemeClr val="tx1">
                    <a:lumMod val="95000"/>
                    <a:lumOff val="5000"/>
                  </a:schemeClr>
                </a:solidFill>
              </a:rPr>
              <a:t>Глицин, Амфетамины</a:t>
            </a:r>
            <a:r>
              <a:rPr lang="ru-RU" sz="2800" b="1" dirty="0" smtClean="0">
                <a:solidFill>
                  <a:schemeClr val="tx1">
                    <a:lumMod val="95000"/>
                    <a:lumOff val="5000"/>
                  </a:schemeClr>
                </a:solidFill>
              </a:rPr>
              <a:t> </a:t>
            </a:r>
            <a:r>
              <a:rPr lang="ru-RU" sz="2800" b="1" dirty="0" smtClean="0">
                <a:solidFill>
                  <a:schemeClr val="tx1">
                    <a:lumMod val="95000"/>
                    <a:lumOff val="5000"/>
                  </a:schemeClr>
                </a:solidFill>
              </a:rPr>
              <a:t>(В данный момент запрещены  законодательством РФ), </a:t>
            </a:r>
            <a:r>
              <a:rPr lang="ru-RU" sz="2800" b="1" dirty="0" err="1" smtClean="0">
                <a:solidFill>
                  <a:schemeClr val="tx1">
                    <a:lumMod val="95000"/>
                    <a:lumOff val="5000"/>
                  </a:schemeClr>
                </a:solidFill>
              </a:rPr>
              <a:t>Пирацетам</a:t>
            </a:r>
            <a:r>
              <a:rPr lang="ru-RU" sz="2800" b="1" dirty="0" smtClean="0">
                <a:solidFill>
                  <a:schemeClr val="tx1">
                    <a:lumMod val="95000"/>
                    <a:lumOff val="5000"/>
                  </a:schemeClr>
                </a:solidFill>
              </a:rPr>
              <a:t>, </a:t>
            </a:r>
            <a:r>
              <a:rPr lang="ru-RU" sz="2800" b="1" dirty="0" err="1" smtClean="0">
                <a:solidFill>
                  <a:schemeClr val="tx1">
                    <a:lumMod val="95000"/>
                    <a:lumOff val="5000"/>
                  </a:schemeClr>
                </a:solidFill>
              </a:rPr>
              <a:t>Ноотропил</a:t>
            </a:r>
            <a:r>
              <a:rPr lang="ru-RU" sz="2800" b="1" dirty="0" smtClean="0">
                <a:solidFill>
                  <a:schemeClr val="tx1">
                    <a:lumMod val="95000"/>
                    <a:lumOff val="5000"/>
                  </a:schemeClr>
                </a:solidFill>
              </a:rPr>
              <a:t>, </a:t>
            </a:r>
            <a:r>
              <a:rPr lang="ru-RU" sz="2800" b="1" dirty="0" err="1" smtClean="0">
                <a:solidFill>
                  <a:schemeClr val="tx1">
                    <a:lumMod val="95000"/>
                    <a:lumOff val="5000"/>
                  </a:schemeClr>
                </a:solidFill>
              </a:rPr>
              <a:t>Фенотропил</a:t>
            </a:r>
            <a:r>
              <a:rPr lang="ru-RU" sz="2800" b="1" dirty="0" smtClean="0">
                <a:solidFill>
                  <a:schemeClr val="tx1">
                    <a:lumMod val="95000"/>
                    <a:lumOff val="5000"/>
                  </a:schemeClr>
                </a:solidFill>
              </a:rPr>
              <a:t>,</a:t>
            </a:r>
            <a:r>
              <a:rPr lang="ru-RU" sz="2800" dirty="0" smtClean="0">
                <a:solidFill>
                  <a:schemeClr val="tx1">
                    <a:lumMod val="95000"/>
                    <a:lumOff val="5000"/>
                  </a:schemeClr>
                </a:solidFill>
              </a:rPr>
              <a:t> </a:t>
            </a:r>
            <a:r>
              <a:rPr lang="ru-RU" sz="2800" b="1" dirty="0" err="1" smtClean="0">
                <a:solidFill>
                  <a:schemeClr val="tx1">
                    <a:lumMod val="95000"/>
                    <a:lumOff val="5000"/>
                  </a:schemeClr>
                </a:solidFill>
              </a:rPr>
              <a:t>Риталин</a:t>
            </a:r>
            <a:r>
              <a:rPr lang="ru-RU" sz="2800" b="1" dirty="0" smtClean="0">
                <a:solidFill>
                  <a:schemeClr val="tx1">
                    <a:lumMod val="95000"/>
                    <a:lumOff val="5000"/>
                  </a:schemeClr>
                </a:solidFill>
              </a:rPr>
              <a:t> (запрещен </a:t>
            </a:r>
            <a:r>
              <a:rPr lang="ru-RU" sz="2800" b="1" dirty="0" smtClean="0">
                <a:solidFill>
                  <a:schemeClr val="tx1">
                    <a:lumMod val="95000"/>
                    <a:lumOff val="5000"/>
                  </a:schemeClr>
                </a:solidFill>
              </a:rPr>
              <a:t>законодательством </a:t>
            </a:r>
            <a:r>
              <a:rPr lang="ru-RU" sz="2800" b="1" dirty="0" smtClean="0">
                <a:solidFill>
                  <a:schemeClr val="tx1">
                    <a:lumMod val="95000"/>
                    <a:lumOff val="5000"/>
                  </a:schemeClr>
                </a:solidFill>
              </a:rPr>
              <a:t>РФ),  и </a:t>
            </a:r>
            <a:r>
              <a:rPr lang="ru-RU" sz="2800" b="1" dirty="0" err="1" smtClean="0">
                <a:solidFill>
                  <a:schemeClr val="tx1">
                    <a:lumMod val="95000"/>
                    <a:lumOff val="5000"/>
                  </a:schemeClr>
                </a:solidFill>
              </a:rPr>
              <a:t>т.д</a:t>
            </a:r>
            <a:endParaRPr lang="ru-RU" sz="2800" dirty="0" smtClean="0">
              <a:solidFill>
                <a:schemeClr val="tx1">
                  <a:lumMod val="95000"/>
                  <a:lumOff val="5000"/>
                </a:schemeClr>
              </a:solidFill>
            </a:endParaRPr>
          </a:p>
          <a:p>
            <a:pPr>
              <a:buNone/>
            </a:pPr>
            <a:endParaRPr lang="ru-RU" sz="2000" dirty="0" smtClean="0"/>
          </a:p>
          <a:p>
            <a:pPr>
              <a:buNone/>
            </a:pPr>
            <a:endParaRPr lang="ru-RU" sz="2000" dirty="0" smtClean="0"/>
          </a:p>
          <a:p>
            <a:pPr>
              <a:buNone/>
            </a:pPr>
            <a:endParaRPr lang="ru-RU" sz="2000" dirty="0" smtClean="0"/>
          </a:p>
          <a:p>
            <a:pPr>
              <a:buNone/>
            </a:pPr>
            <a:endParaRPr lang="ru-RU" sz="2000" dirty="0"/>
          </a:p>
        </p:txBody>
      </p:sp>
    </p:spTree>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23</Words>
  <Application>Microsoft Office PowerPoint</Application>
  <PresentationFormat>Экран (4:3)</PresentationFormat>
  <Paragraphs>38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Естественные и социальные границы познания</vt:lpstr>
      <vt:lpstr>Существуют ли границы познания? </vt:lpstr>
      <vt:lpstr>Существуют ли границы познания? </vt:lpstr>
      <vt:lpstr>Слайд 4</vt:lpstr>
      <vt:lpstr>Слайд 5</vt:lpstr>
      <vt:lpstr>Естественные границы познания</vt:lpstr>
      <vt:lpstr>Слайд 7</vt:lpstr>
      <vt:lpstr>Возможно ли расширение границ?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Артур</dc:creator>
  <cp:lastModifiedBy>Артур</cp:lastModifiedBy>
  <cp:revision>30</cp:revision>
  <dcterms:created xsi:type="dcterms:W3CDTF">2012-01-20T18:16:00Z</dcterms:created>
  <dcterms:modified xsi:type="dcterms:W3CDTF">2012-01-21T04:56:23Z</dcterms:modified>
</cp:coreProperties>
</file>